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1" r:id="rId3"/>
  </p:sldMasterIdLst>
  <p:notesMasterIdLst>
    <p:notesMasterId r:id="rId41"/>
  </p:notesMasterIdLst>
  <p:sldIdLst>
    <p:sldId id="345" r:id="rId4"/>
    <p:sldId id="307" r:id="rId5"/>
    <p:sldId id="308" r:id="rId6"/>
    <p:sldId id="309" r:id="rId7"/>
    <p:sldId id="310" r:id="rId8"/>
    <p:sldId id="311" r:id="rId9"/>
    <p:sldId id="312" r:id="rId10"/>
    <p:sldId id="340" r:id="rId11"/>
    <p:sldId id="339" r:id="rId12"/>
    <p:sldId id="313" r:id="rId13"/>
    <p:sldId id="316" r:id="rId14"/>
    <p:sldId id="317" r:id="rId15"/>
    <p:sldId id="318" r:id="rId16"/>
    <p:sldId id="319" r:id="rId17"/>
    <p:sldId id="341" r:id="rId18"/>
    <p:sldId id="346" r:id="rId19"/>
    <p:sldId id="333" r:id="rId20"/>
    <p:sldId id="334" r:id="rId21"/>
    <p:sldId id="337" r:id="rId22"/>
    <p:sldId id="336" r:id="rId23"/>
    <p:sldId id="347" r:id="rId24"/>
    <p:sldId id="338" r:id="rId25"/>
    <p:sldId id="350" r:id="rId26"/>
    <p:sldId id="348" r:id="rId27"/>
    <p:sldId id="351" r:id="rId28"/>
    <p:sldId id="352" r:id="rId29"/>
    <p:sldId id="353" r:id="rId30"/>
    <p:sldId id="354" r:id="rId31"/>
    <p:sldId id="332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4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234D"/>
    <a:srgbClr val="F38B1C"/>
    <a:srgbClr val="0000F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7" autoAdjust="0"/>
    <p:restoredTop sz="81829" autoAdjust="0"/>
  </p:normalViewPr>
  <p:slideViewPr>
    <p:cSldViewPr snapToGrid="0">
      <p:cViewPr varScale="1">
        <p:scale>
          <a:sx n="58" d="100"/>
          <a:sy n="58" d="100"/>
        </p:scale>
        <p:origin x="84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AFE1D-3FCC-446F-A22A-A4D6238829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A906E-E8E1-45E3-AE28-36B3AABC6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18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68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A906E-E8E1-45E3-AE28-36B3AABC63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85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much force/wear</a:t>
            </a:r>
            <a:r>
              <a:rPr lang="en-US" baseline="0" dirty="0" smtClean="0"/>
              <a:t> for turning</a:t>
            </a:r>
          </a:p>
          <a:p>
            <a:r>
              <a:rPr lang="en-US" baseline="0" dirty="0" smtClean="0"/>
              <a:t>Coffee cup experiment – turn cup by turning on a point vs. turning using the handle</a:t>
            </a:r>
          </a:p>
          <a:p>
            <a:r>
              <a:rPr lang="en-US" baseline="0" dirty="0" smtClean="0"/>
              <a:t>Minimize the scrub radius to lessen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31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12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71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9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MacPherson</a:t>
            </a:r>
          </a:p>
          <a:p>
            <a:r>
              <a:rPr lang="en-US" dirty="0" smtClean="0"/>
              <a:t>-production vehicles</a:t>
            </a:r>
          </a:p>
          <a:p>
            <a:r>
              <a:rPr lang="en-US" dirty="0" smtClean="0"/>
              <a:t>-</a:t>
            </a:r>
            <a:r>
              <a:rPr lang="en-US" dirty="0"/>
              <a:t>tend to be heavy</a:t>
            </a:r>
          </a:p>
          <a:p>
            <a:r>
              <a:rPr lang="en-US" dirty="0"/>
              <a:t>-limited adjustability</a:t>
            </a:r>
          </a:p>
          <a:p>
            <a:endParaRPr lang="en-US" dirty="0"/>
          </a:p>
          <a:p>
            <a:r>
              <a:rPr lang="en-US" dirty="0"/>
              <a:t>Solid Axles</a:t>
            </a:r>
          </a:p>
          <a:p>
            <a:r>
              <a:rPr lang="en-US" dirty="0"/>
              <a:t>-simple</a:t>
            </a:r>
          </a:p>
          <a:p>
            <a:r>
              <a:rPr lang="en-US" dirty="0"/>
              <a:t>-geometry is set at construction</a:t>
            </a:r>
          </a:p>
          <a:p>
            <a:r>
              <a:rPr lang="en-US" dirty="0"/>
              <a:t>-can be heavy</a:t>
            </a:r>
          </a:p>
          <a:p>
            <a:endParaRPr lang="en-US" dirty="0"/>
          </a:p>
          <a:p>
            <a:r>
              <a:rPr lang="en-US" dirty="0"/>
              <a:t>Double Arm</a:t>
            </a:r>
          </a:p>
          <a:p>
            <a:r>
              <a:rPr lang="en-US" dirty="0"/>
              <a:t>-most popular</a:t>
            </a:r>
          </a:p>
          <a:p>
            <a:r>
              <a:rPr lang="en-US" dirty="0"/>
              <a:t>-very versatile</a:t>
            </a:r>
          </a:p>
          <a:p>
            <a:r>
              <a:rPr lang="en-US" dirty="0"/>
              <a:t>-can be complicated with lots of options and area for mistakes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291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856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Affects Tire Wear: want to run straight</a:t>
            </a:r>
            <a:r>
              <a:rPr lang="en-US" baseline="0" dirty="0" smtClean="0"/>
              <a:t> down the road – if in/out, will drag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Solar cars – affected by use of thin tires (Bridgestone </a:t>
            </a:r>
            <a:r>
              <a:rPr lang="en-US" baseline="0" dirty="0" err="1" smtClean="0"/>
              <a:t>Ecopia</a:t>
            </a:r>
            <a:r>
              <a:rPr lang="en-US" baseline="0" dirty="0" smtClean="0"/>
              <a:t>)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A906E-E8E1-45E3-AE28-36B3AABC63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72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to do proper alignment</a:t>
            </a:r>
          </a:p>
          <a:p>
            <a:r>
              <a:rPr lang="en-US" dirty="0" smtClean="0"/>
              <a:t>Measure at the same spot each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uk-UA" smtClean="0"/>
              <a:t>22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10230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correct answer; need to set it up for the driver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A906E-E8E1-45E3-AE28-36B3AABC637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86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applicable because</a:t>
            </a:r>
            <a:r>
              <a:rPr lang="en-US" baseline="0" dirty="0" smtClean="0"/>
              <a:t> we don’t have high speed cornering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A906E-E8E1-45E3-AE28-36B3AABC637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3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6"/>
          <a:stretch/>
        </p:blipFill>
        <p:spPr>
          <a:xfrm>
            <a:off x="0" y="-19050"/>
            <a:ext cx="12218894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982678"/>
            <a:ext cx="11328400" cy="17749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035" y="2943708"/>
            <a:ext cx="10878671" cy="76829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075" y="4607166"/>
            <a:ext cx="3004589" cy="174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7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54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5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74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5110" y="3981389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5110" y="4232439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59" y="5014795"/>
            <a:ext cx="4948480" cy="1195882"/>
          </a:xfrm>
          <a:prstGeom prst="rect">
            <a:avLst/>
          </a:prstGeom>
        </p:spPr>
      </p:pic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55111" y="2221008"/>
            <a:ext cx="10684021" cy="863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PRESENTATION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D5065CC-C1A3-4F8A-829B-8EF34E4FD1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02" y="75272"/>
            <a:ext cx="3174617" cy="202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84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06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kern="1200" cap="all" baseline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               HERE.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CC51691-4CA2-40A0-ACEB-3F8773B3F0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40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kern="1200" cap="all" baseline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               HERE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="" xmlns:a16="http://schemas.microsoft.com/office/drawing/2014/main" id="{4B80F46F-C544-4BAA-A955-5C774EFFAD1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 b="1">
                <a:solidFill>
                  <a:schemeClr val="tx2"/>
                </a:solidFill>
              </a:defRPr>
            </a:lvl2pPr>
            <a:lvl3pPr marL="228600" indent="-228600">
              <a:defRPr sz="2000" b="0">
                <a:solidFill>
                  <a:schemeClr val="tx2"/>
                </a:solidFill>
              </a:defRPr>
            </a:lvl3pPr>
            <a:lvl4pPr marL="461963" indent="-228600">
              <a:defRPr sz="1800" b="0">
                <a:solidFill>
                  <a:schemeClr val="tx2"/>
                </a:solidFill>
              </a:defRPr>
            </a:lvl4pPr>
            <a:lvl5pPr marL="623888" indent="-228600">
              <a:tabLst/>
              <a:defRPr sz="1600" b="0">
                <a:solidFill>
                  <a:schemeClr val="tx2"/>
                </a:solidFill>
              </a:defRPr>
            </a:lvl5pPr>
            <a:lvl6pPr marL="795338" indent="-228600">
              <a:defRPr sz="1600" b="0">
                <a:solidFill>
                  <a:schemeClr val="tx2"/>
                </a:solidFill>
              </a:defRPr>
            </a:lvl6pPr>
            <a:lvl7pPr marL="1033463" indent="-228600">
              <a:defRPr sz="1400" b="0"/>
            </a:lvl7pPr>
            <a:lvl8pPr marL="285750" indent="-285750">
              <a:buFont typeface="Arial" panose="020B0604020202020204" pitchFamily="34" charset="0"/>
              <a:buChar char="•"/>
              <a:defRPr sz="2000"/>
            </a:lvl8pPr>
            <a:lvl9pPr marL="569913" indent="-285750">
              <a:buFont typeface="Arial" panose="020B0604020202020204" pitchFamily="34" charset="0"/>
              <a:buChar char="•"/>
              <a:defRPr/>
            </a:lvl9pPr>
          </a:lstStyle>
          <a:p>
            <a:pPr lvl="7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461821B-FB70-4846-8A7B-018DD665E4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03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kern="1200" cap="all" baseline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               HERE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="" xmlns:a16="http://schemas.microsoft.com/office/drawing/2014/main" id="{786430DE-1B1A-43EA-A761-61C6D80050F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 b="1">
                <a:solidFill>
                  <a:schemeClr val="tx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3pPr>
            <a:lvl4pPr marL="519113" indent="-285750">
              <a:buFont typeface="Arial" panose="020B0604020202020204" pitchFamily="34" charset="0"/>
              <a:buChar char="•"/>
              <a:defRPr sz="1800" b="1">
                <a:solidFill>
                  <a:schemeClr val="tx2"/>
                </a:solidFill>
              </a:defRPr>
            </a:lvl4pPr>
            <a:lvl5pPr marL="623888" indent="-228600">
              <a:tabLst/>
              <a:defRPr sz="1600" b="1">
                <a:solidFill>
                  <a:schemeClr val="tx2"/>
                </a:solidFill>
              </a:defRPr>
            </a:lvl5pPr>
            <a:lvl6pPr marL="795338" indent="-228600">
              <a:defRPr sz="1600" b="1">
                <a:solidFill>
                  <a:schemeClr val="tx2"/>
                </a:solidFill>
              </a:defRPr>
            </a:lvl6pPr>
            <a:lvl7pPr marL="1033463" indent="-228600">
              <a:defRPr sz="1400" b="0"/>
            </a:lvl7pPr>
          </a:lstStyle>
          <a:p>
            <a:pPr lvl="2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DC80A34-1745-4418-9A30-C0E002242B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06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81257AF-AFDC-444B-A450-13F42FDCD3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95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81CB85D-6169-454A-AC73-8CD2BC3DE2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54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55111" y="2613367"/>
            <a:ext cx="10684021" cy="863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TRANSITION TITLE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150755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6"/>
          <a:stretch/>
        </p:blipFill>
        <p:spPr>
          <a:xfrm>
            <a:off x="0" y="-19050"/>
            <a:ext cx="12218894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2163778"/>
            <a:ext cx="11328400" cy="17749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035" y="4124808"/>
            <a:ext cx="10878671" cy="76829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1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90" y="2397012"/>
            <a:ext cx="8125218" cy="19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90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571" y="2251358"/>
            <a:ext cx="10978880" cy="1477328"/>
          </a:xfrm>
        </p:spPr>
        <p:txBody>
          <a:bodyPr wrap="square" anchor="ctr" anchorCtr="0">
            <a:sp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1787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F48B7C9C-5FBD-430D-8A19-93B10EA7E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24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Mission Marks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53C368-2401-4670-87E4-F199CF47A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9" r="49385" b="15268"/>
          <a:stretch/>
        </p:blipFill>
        <p:spPr>
          <a:xfrm flipH="1">
            <a:off x="0" y="0"/>
            <a:ext cx="4343410" cy="62368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74CF4F7-C5C8-49F7-81F5-7002359C8051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CF4E33-4F98-48CC-9F97-2D3280E8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348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Mission Marks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565BFB7-5576-44BC-8925-23418BF25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9" r="49385" b="15268"/>
          <a:stretch/>
        </p:blipFill>
        <p:spPr>
          <a:xfrm>
            <a:off x="7848590" y="0"/>
            <a:ext cx="4343410" cy="62368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5F17A12-3533-411B-8558-F329468D7841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CF4E33-4F98-48CC-9F97-2D3280E8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536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Mission Marks_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D800814-7A1A-4E1C-8EF8-94AD28BE9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7823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4E92998-8D69-4BB1-ACE6-30266FD8A9DC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CF4E33-4F98-48CC-9F97-2D3280E8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62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86C7CE6F-72EE-40D7-BCF8-7B4AA235869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52" y="1311424"/>
            <a:ext cx="6503988" cy="4835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4546A"/>
                </a:solidFill>
              </a:defRPr>
            </a:lvl1pPr>
            <a:lvl2pPr marL="685800" indent="-228600">
              <a:buFont typeface="Calibri" panose="020F0502020204030204" pitchFamily="34" charset="0"/>
              <a:buChar char="̶"/>
              <a:defRPr b="1">
                <a:solidFill>
                  <a:srgbClr val="44546A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lvl3pPr>
            <a:lvl4pPr>
              <a:defRPr sz="2000">
                <a:solidFill>
                  <a:srgbClr val="44546A"/>
                </a:solidFill>
              </a:defRPr>
            </a:lvl4pPr>
            <a:lvl5pPr marL="2057400" indent="-228600">
              <a:buFont typeface="Calibri" panose="020F0502020204030204" pitchFamily="34" charset="0"/>
              <a:buChar char="̶"/>
              <a:defRPr sz="2000">
                <a:solidFill>
                  <a:srgbClr val="44546A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4000" cap="none" baseline="0" dirty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Add Callout</a:t>
            </a:r>
          </a:p>
          <a:p>
            <a:pPr marL="0" lvl="0" indent="0">
              <a:spcBef>
                <a:spcPts val="0"/>
              </a:spcBef>
            </a:pPr>
            <a:r>
              <a:rPr lang="en-US" dirty="0"/>
              <a:t>Message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C9881A-BB8B-418B-AD98-5ABE781A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0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-Mission Marks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69DF227-64ED-40DC-96A4-EE80A7A71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9" r="49385" b="15268"/>
          <a:stretch/>
        </p:blipFill>
        <p:spPr>
          <a:xfrm flipH="1">
            <a:off x="0" y="0"/>
            <a:ext cx="4343410" cy="62368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986B97E-3CA8-476B-9ABF-5F4E0764750A}"/>
              </a:ext>
            </a:extLst>
          </p:cNvPr>
          <p:cNvSpPr/>
          <p:nvPr userDrawn="1"/>
        </p:nvSpPr>
        <p:spPr>
          <a:xfrm flipH="1"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4000" cap="none" baseline="0" dirty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Add Callout</a:t>
            </a:r>
          </a:p>
          <a:p>
            <a:pPr marL="0" lvl="0" indent="0">
              <a:spcBef>
                <a:spcPts val="0"/>
              </a:spcBef>
            </a:pPr>
            <a:r>
              <a:rPr lang="en-US" dirty="0"/>
              <a:t>Message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C9881A-BB8B-418B-AD98-5ABE781A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="" xmlns:a16="http://schemas.microsoft.com/office/drawing/2014/main" id="{B255A8F5-4232-4859-AE2E-EACEA28AD5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52" y="1311424"/>
            <a:ext cx="6503988" cy="4835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4546A"/>
                </a:solidFill>
              </a:defRPr>
            </a:lvl1pPr>
            <a:lvl2pPr marL="685800" indent="-228600">
              <a:buFont typeface="Calibri" panose="020F0502020204030204" pitchFamily="34" charset="0"/>
              <a:buChar char="̶"/>
              <a:defRPr b="1">
                <a:solidFill>
                  <a:srgbClr val="44546A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lvl3pPr>
            <a:lvl4pPr>
              <a:defRPr sz="2000">
                <a:solidFill>
                  <a:srgbClr val="44546A"/>
                </a:solidFill>
              </a:defRPr>
            </a:lvl4pPr>
            <a:lvl5pPr marL="2057400" indent="-228600">
              <a:buFont typeface="Calibri" panose="020F0502020204030204" pitchFamily="34" charset="0"/>
              <a:buChar char="̶"/>
              <a:defRPr sz="2000">
                <a:solidFill>
                  <a:srgbClr val="44546A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820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-Mission Marks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69DF227-64ED-40DC-96A4-EE80A7A71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9" r="49385" b="15268"/>
          <a:stretch/>
        </p:blipFill>
        <p:spPr>
          <a:xfrm>
            <a:off x="7848590" y="0"/>
            <a:ext cx="4343410" cy="62368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986B97E-3CA8-476B-9ABF-5F4E0764750A}"/>
              </a:ext>
            </a:extLst>
          </p:cNvPr>
          <p:cNvSpPr/>
          <p:nvPr userDrawn="1"/>
        </p:nvSpPr>
        <p:spPr>
          <a:xfrm flipH="1">
            <a:off x="0" y="-518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4000" cap="none" baseline="0" dirty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Add Callout</a:t>
            </a:r>
          </a:p>
          <a:p>
            <a:pPr marL="0" lvl="0" indent="0">
              <a:spcBef>
                <a:spcPts val="0"/>
              </a:spcBef>
            </a:pPr>
            <a:r>
              <a:rPr lang="en-US" dirty="0"/>
              <a:t>Message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C9881A-BB8B-418B-AD98-5ABE781A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="" xmlns:a16="http://schemas.microsoft.com/office/drawing/2014/main" id="{B255A8F5-4232-4859-AE2E-EACEA28AD5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52" y="1311424"/>
            <a:ext cx="6503988" cy="4835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4546A"/>
                </a:solidFill>
              </a:defRPr>
            </a:lvl1pPr>
            <a:lvl2pPr marL="685800" indent="-228600">
              <a:buFont typeface="Calibri" panose="020F0502020204030204" pitchFamily="34" charset="0"/>
              <a:buChar char="̶"/>
              <a:defRPr b="1">
                <a:solidFill>
                  <a:srgbClr val="44546A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lvl3pPr>
            <a:lvl4pPr>
              <a:defRPr sz="2000">
                <a:solidFill>
                  <a:srgbClr val="44546A"/>
                </a:solidFill>
              </a:defRPr>
            </a:lvl4pPr>
            <a:lvl5pPr marL="2057400" indent="-228600">
              <a:buFont typeface="Calibri" panose="020F0502020204030204" pitchFamily="34" charset="0"/>
              <a:buChar char="̶"/>
              <a:defRPr sz="2000">
                <a:solidFill>
                  <a:srgbClr val="44546A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350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-Mission Marks-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5E3D1FA-7063-491D-94E6-80F9A4B78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7823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F1219BA-F9EA-4EFA-AE03-D5BE4E2913BC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4000" cap="none" baseline="0" dirty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Add Callout</a:t>
            </a:r>
          </a:p>
          <a:p>
            <a:pPr marL="0" lvl="0" indent="0">
              <a:spcBef>
                <a:spcPts val="0"/>
              </a:spcBef>
            </a:pPr>
            <a:r>
              <a:rPr lang="en-US" dirty="0"/>
              <a:t>Message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C9881A-BB8B-418B-AD98-5ABE781A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="" xmlns:a16="http://schemas.microsoft.com/office/drawing/2014/main" id="{B255A8F5-4232-4859-AE2E-EACEA28AD5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52" y="1311424"/>
            <a:ext cx="6503988" cy="4835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4546A"/>
                </a:solidFill>
              </a:defRPr>
            </a:lvl1pPr>
            <a:lvl2pPr marL="685800" indent="-228600">
              <a:buFont typeface="Calibri" panose="020F0502020204030204" pitchFamily="34" charset="0"/>
              <a:buChar char="̶"/>
              <a:defRPr b="1">
                <a:solidFill>
                  <a:srgbClr val="44546A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lvl3pPr>
            <a:lvl4pPr>
              <a:defRPr sz="2000">
                <a:solidFill>
                  <a:srgbClr val="44546A"/>
                </a:solidFill>
              </a:defRPr>
            </a:lvl4pPr>
            <a:lvl5pPr marL="2057400" indent="-228600">
              <a:buFont typeface="Calibri" panose="020F0502020204030204" pitchFamily="34" charset="0"/>
              <a:buChar char="̶"/>
              <a:defRPr sz="2000">
                <a:solidFill>
                  <a:srgbClr val="44546A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34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9436100" cy="1001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500" y="6434931"/>
            <a:ext cx="3098800" cy="365125"/>
          </a:xfrm>
        </p:spPr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72600" y="6425406"/>
            <a:ext cx="2743200" cy="365125"/>
          </a:xfrm>
        </p:spPr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666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469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DEF7ED-B453-4468-9A25-08208E68C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8819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66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Mission 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7BAEEB9-4F7A-4F75-A698-541C40CBD7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7823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C70F877-DC79-4646-A0C4-FB3E58440715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4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"/>
          <p:cNvSpPr>
            <a:spLocks/>
          </p:cNvSpPr>
          <p:nvPr userDrawn="1"/>
        </p:nvSpPr>
        <p:spPr bwMode="black">
          <a:xfrm>
            <a:off x="1293285" y="1962150"/>
            <a:ext cx="9605433" cy="2592388"/>
          </a:xfrm>
          <a:custGeom>
            <a:avLst/>
            <a:gdLst/>
            <a:ahLst/>
            <a:cxnLst>
              <a:cxn ang="0">
                <a:pos x="1158" y="163"/>
              </a:cxn>
              <a:cxn ang="0">
                <a:pos x="950" y="163"/>
              </a:cxn>
              <a:cxn ang="0">
                <a:pos x="1002" y="0"/>
              </a:cxn>
              <a:cxn ang="0">
                <a:pos x="825" y="163"/>
              </a:cxn>
              <a:cxn ang="0">
                <a:pos x="4" y="163"/>
              </a:cxn>
              <a:cxn ang="0">
                <a:pos x="0" y="164"/>
              </a:cxn>
              <a:cxn ang="0">
                <a:pos x="4" y="165"/>
              </a:cxn>
              <a:cxn ang="0">
                <a:pos x="130" y="167"/>
              </a:cxn>
              <a:cxn ang="0">
                <a:pos x="408" y="170"/>
              </a:cxn>
              <a:cxn ang="0">
                <a:pos x="810" y="176"/>
              </a:cxn>
              <a:cxn ang="0">
                <a:pos x="736" y="245"/>
              </a:cxn>
              <a:cxn ang="0">
                <a:pos x="710" y="272"/>
              </a:cxn>
              <a:cxn ang="0">
                <a:pos x="712" y="272"/>
              </a:cxn>
              <a:cxn ang="0">
                <a:pos x="744" y="245"/>
              </a:cxn>
              <a:cxn ang="0">
                <a:pos x="826" y="177"/>
              </a:cxn>
              <a:cxn ang="0">
                <a:pos x="929" y="177"/>
              </a:cxn>
              <a:cxn ang="0">
                <a:pos x="918" y="217"/>
              </a:cxn>
              <a:cxn ang="0">
                <a:pos x="909" y="255"/>
              </a:cxn>
              <a:cxn ang="0">
                <a:pos x="696" y="353"/>
              </a:cxn>
              <a:cxn ang="0">
                <a:pos x="577" y="408"/>
              </a:cxn>
              <a:cxn ang="0">
                <a:pos x="580" y="409"/>
              </a:cxn>
              <a:cxn ang="0">
                <a:pos x="691" y="361"/>
              </a:cxn>
              <a:cxn ang="0">
                <a:pos x="906" y="268"/>
              </a:cxn>
              <a:cxn ang="0">
                <a:pos x="879" y="374"/>
              </a:cxn>
              <a:cxn ang="0">
                <a:pos x="868" y="414"/>
              </a:cxn>
              <a:cxn ang="0">
                <a:pos x="868" y="416"/>
              </a:cxn>
              <a:cxn ang="0">
                <a:pos x="871" y="415"/>
              </a:cxn>
              <a:cxn ang="0">
                <a:pos x="885" y="373"/>
              </a:cxn>
              <a:cxn ang="0">
                <a:pos x="918" y="262"/>
              </a:cxn>
              <a:cxn ang="0">
                <a:pos x="1006" y="225"/>
              </a:cxn>
              <a:cxn ang="0">
                <a:pos x="1084" y="192"/>
              </a:cxn>
              <a:cxn ang="0">
                <a:pos x="1158" y="163"/>
              </a:cxn>
              <a:cxn ang="0">
                <a:pos x="843" y="163"/>
              </a:cxn>
              <a:cxn ang="0">
                <a:pos x="924" y="95"/>
              </a:cxn>
              <a:cxn ang="0">
                <a:pos x="956" y="68"/>
              </a:cxn>
              <a:cxn ang="0">
                <a:pos x="932" y="163"/>
              </a:cxn>
              <a:cxn ang="0">
                <a:pos x="843" y="163"/>
              </a:cxn>
              <a:cxn ang="0">
                <a:pos x="1158" y="163"/>
              </a:cxn>
              <a:cxn ang="0">
                <a:pos x="945" y="179"/>
              </a:cxn>
              <a:cxn ang="0">
                <a:pos x="1068" y="181"/>
              </a:cxn>
              <a:cxn ang="0">
                <a:pos x="1028" y="200"/>
              </a:cxn>
              <a:cxn ang="0">
                <a:pos x="924" y="248"/>
              </a:cxn>
              <a:cxn ang="0">
                <a:pos x="945" y="179"/>
              </a:cxn>
              <a:cxn ang="0">
                <a:pos x="1158" y="163"/>
              </a:cxn>
            </a:cxnLst>
            <a:rect l="0" t="0" r="r" b="b"/>
            <a:pathLst>
              <a:path w="1159" h="417">
                <a:moveTo>
                  <a:pt x="1158" y="163"/>
                </a:moveTo>
                <a:lnTo>
                  <a:pt x="950" y="163"/>
                </a:lnTo>
                <a:lnTo>
                  <a:pt x="1002" y="0"/>
                </a:lnTo>
                <a:lnTo>
                  <a:pt x="825" y="163"/>
                </a:lnTo>
                <a:lnTo>
                  <a:pt x="4" y="163"/>
                </a:lnTo>
                <a:lnTo>
                  <a:pt x="0" y="164"/>
                </a:lnTo>
                <a:lnTo>
                  <a:pt x="4" y="165"/>
                </a:lnTo>
                <a:lnTo>
                  <a:pt x="130" y="167"/>
                </a:lnTo>
                <a:lnTo>
                  <a:pt x="408" y="170"/>
                </a:lnTo>
                <a:lnTo>
                  <a:pt x="810" y="176"/>
                </a:lnTo>
                <a:lnTo>
                  <a:pt x="736" y="245"/>
                </a:lnTo>
                <a:lnTo>
                  <a:pt x="710" y="272"/>
                </a:lnTo>
                <a:lnTo>
                  <a:pt x="712" y="272"/>
                </a:lnTo>
                <a:lnTo>
                  <a:pt x="744" y="245"/>
                </a:lnTo>
                <a:lnTo>
                  <a:pt x="826" y="177"/>
                </a:lnTo>
                <a:lnTo>
                  <a:pt x="929" y="177"/>
                </a:lnTo>
                <a:lnTo>
                  <a:pt x="918" y="217"/>
                </a:lnTo>
                <a:lnTo>
                  <a:pt x="909" y="255"/>
                </a:lnTo>
                <a:lnTo>
                  <a:pt x="696" y="353"/>
                </a:lnTo>
                <a:lnTo>
                  <a:pt x="577" y="408"/>
                </a:lnTo>
                <a:lnTo>
                  <a:pt x="580" y="409"/>
                </a:lnTo>
                <a:lnTo>
                  <a:pt x="691" y="361"/>
                </a:lnTo>
                <a:lnTo>
                  <a:pt x="906" y="268"/>
                </a:lnTo>
                <a:lnTo>
                  <a:pt x="879" y="374"/>
                </a:lnTo>
                <a:lnTo>
                  <a:pt x="868" y="414"/>
                </a:lnTo>
                <a:lnTo>
                  <a:pt x="868" y="416"/>
                </a:lnTo>
                <a:lnTo>
                  <a:pt x="871" y="415"/>
                </a:lnTo>
                <a:lnTo>
                  <a:pt x="885" y="373"/>
                </a:lnTo>
                <a:lnTo>
                  <a:pt x="918" y="262"/>
                </a:lnTo>
                <a:lnTo>
                  <a:pt x="1006" y="225"/>
                </a:lnTo>
                <a:lnTo>
                  <a:pt x="1084" y="192"/>
                </a:lnTo>
                <a:lnTo>
                  <a:pt x="1158" y="163"/>
                </a:lnTo>
                <a:lnTo>
                  <a:pt x="843" y="163"/>
                </a:lnTo>
                <a:lnTo>
                  <a:pt x="924" y="95"/>
                </a:lnTo>
                <a:lnTo>
                  <a:pt x="956" y="68"/>
                </a:lnTo>
                <a:lnTo>
                  <a:pt x="932" y="163"/>
                </a:lnTo>
                <a:lnTo>
                  <a:pt x="843" y="163"/>
                </a:lnTo>
                <a:lnTo>
                  <a:pt x="1158" y="163"/>
                </a:lnTo>
                <a:lnTo>
                  <a:pt x="945" y="179"/>
                </a:lnTo>
                <a:lnTo>
                  <a:pt x="1068" y="181"/>
                </a:lnTo>
                <a:lnTo>
                  <a:pt x="1028" y="200"/>
                </a:lnTo>
                <a:lnTo>
                  <a:pt x="924" y="248"/>
                </a:lnTo>
                <a:lnTo>
                  <a:pt x="945" y="179"/>
                </a:lnTo>
                <a:lnTo>
                  <a:pt x="1158" y="163"/>
                </a:lnTo>
              </a:path>
            </a:pathLst>
          </a:custGeom>
          <a:solidFill>
            <a:schemeClr val="bg1"/>
          </a:solidFill>
          <a:ln w="1270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AFD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0508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FA3D446-DD26-8746-A5E0-4AA01199C4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59" y="5014795"/>
            <a:ext cx="4948480" cy="11958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EFF5EB1-7631-4BDF-9097-0766FFE3E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36" y="93567"/>
            <a:ext cx="1766047" cy="211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1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135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02E77EBB-7429-4422-A1B7-F8ED33E4D8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334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8E62B202-6E78-45BB-BD18-5C06DB6D5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728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0089255A-AA79-4200-86AF-EB9FCA5525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843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65975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9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327259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rgbClr val="63666A"/>
                </a:solidFill>
                <a:latin typeface="+mn-lt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FB0D25B2-7A63-44C4-80F2-4DDF42E9D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10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  <a:latin typeface="+mn-lt"/>
              </a:defRPr>
            </a:lvl1pPr>
            <a:lvl2pPr>
              <a:defRPr sz="1600">
                <a:solidFill>
                  <a:srgbClr val="63666A"/>
                </a:solidFill>
              </a:defRPr>
            </a:lvl2pPr>
            <a:lvl3pPr>
              <a:defRPr sz="1400">
                <a:solidFill>
                  <a:srgbClr val="63666A"/>
                </a:solidFill>
              </a:defRPr>
            </a:lvl3pPr>
            <a:lvl4pPr>
              <a:defRPr sz="1400">
                <a:solidFill>
                  <a:srgbClr val="63666A"/>
                </a:solidFill>
              </a:defRPr>
            </a:lvl4pPr>
            <a:lvl5pPr>
              <a:defRPr sz="1400">
                <a:solidFill>
                  <a:srgbClr val="63666A"/>
                </a:solidFill>
              </a:defRPr>
            </a:lvl5pPr>
            <a:lvl6pPr>
              <a:defRPr sz="1400">
                <a:solidFill>
                  <a:srgbClr val="63666A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032B6925-3C66-482F-B17A-3EC0405D5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19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ECD9A89B-8F1F-4D4D-9FDD-BE87ECACAC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927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90" y="2397012"/>
            <a:ext cx="8125218" cy="19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7C5030C-387D-4EC5-967D-F24EBFA2DE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78230" cy="6858000"/>
          </a:xfrm>
          <a:prstGeom prst="rect">
            <a:avLst/>
          </a:prstGeom>
        </p:spPr>
      </p:pic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79308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0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432856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baseline="0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75622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71887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cap="none" baseline="0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F7B19AF-D0B8-6F43-B011-E59F239B5F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29159" y="5014796"/>
            <a:ext cx="4948480" cy="11855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A27B22-BE0B-4E43-A091-E046473D4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22" y="109328"/>
            <a:ext cx="4204367" cy="26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3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71047683-C15B-42AF-9AE0-3F1ABE578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39423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32373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cap="none" baseline="0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5499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6F65F0D6-EB58-4D60-A548-3528688DB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418669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799" y="1615133"/>
            <a:ext cx="5486115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882" y="1615133"/>
            <a:ext cx="5518078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63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2841BDA6-4886-4F6B-A04E-85DEA1BF8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84307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74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0542F53D-9DF9-447E-8F69-EF1A1A79D0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2443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145E7ED-9B35-624C-8E3C-4595BF037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9118" y="2382826"/>
            <a:ext cx="8129417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</p:spTree>
    <p:extLst>
      <p:ext uri="{BB962C8B-B14F-4D97-AF65-F5344CB8AC3E}">
        <p14:creationId xmlns:p14="http://schemas.microsoft.com/office/powerpoint/2010/main" val="214706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96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4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77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image" Target="../media/image7.pn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1723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9410700" cy="10015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676400"/>
            <a:ext cx="114173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34931"/>
            <a:ext cx="309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254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smtClean="0"/>
              <a:t>© Solar Car Challenge Foundation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6100" y="64254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fld id="{54784F0A-9BAA-4237-BD2C-1E6190E82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85738"/>
            <a:ext cx="2031746" cy="118095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0" y="1459706"/>
            <a:ext cx="12192000" cy="0"/>
          </a:xfrm>
          <a:prstGeom prst="line">
            <a:avLst/>
          </a:prstGeom>
          <a:ln w="12700">
            <a:solidFill>
              <a:srgbClr val="1723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46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7234D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970C7D0-EECB-4586-BDB4-14955A034FF8}"/>
              </a:ext>
            </a:extLst>
          </p:cNvPr>
          <p:cNvSpPr/>
          <p:nvPr userDrawn="1"/>
        </p:nvSpPr>
        <p:spPr>
          <a:xfrm>
            <a:off x="0" y="6237028"/>
            <a:ext cx="12192000" cy="641100"/>
          </a:xfrm>
          <a:prstGeom prst="rect">
            <a:avLst/>
          </a:prstGeom>
          <a:solidFill>
            <a:srgbClr val="002F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970C7D0-EECB-4586-BDB4-14955A034FF8}"/>
              </a:ext>
            </a:extLst>
          </p:cNvPr>
          <p:cNvSpPr/>
          <p:nvPr userDrawn="1"/>
        </p:nvSpPr>
        <p:spPr>
          <a:xfrm>
            <a:off x="0" y="6237028"/>
            <a:ext cx="12192000" cy="641100"/>
          </a:xfrm>
          <a:prstGeom prst="rect">
            <a:avLst/>
          </a:prstGeom>
          <a:solidFill>
            <a:srgbClr val="002F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80107F9-5368-45CF-B9F6-1BE8FA036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 r="26334"/>
          <a:stretch/>
        </p:blipFill>
        <p:spPr>
          <a:xfrm>
            <a:off x="335755" y="6252035"/>
            <a:ext cx="547689" cy="60596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82F3DB3-9232-4775-BC27-B624E1CF5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56616"/>
            <a:ext cx="11365992" cy="557784"/>
          </a:xfrm>
          <a:prstGeom prst="rect">
            <a:avLst/>
          </a:prstGeom>
        </p:spPr>
        <p:txBody>
          <a:bodyPr vert="horz" wrap="none" lIns="91440" tIns="9144" rIns="91440" bIns="9144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970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cap="all" baseline="0">
          <a:solidFill>
            <a:srgbClr val="002F6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the Vehicle Frame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William Shih, Deputy Race Director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6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 Bar Example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10</a:t>
            </a:fld>
            <a:endParaRPr lang="en-US"/>
          </a:p>
        </p:txBody>
      </p:sp>
      <p:pic>
        <p:nvPicPr>
          <p:cNvPr id="7" name="Content Placeholder 4" descr="Roll bar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82" r="-9582"/>
          <a:stretch/>
        </p:blipFill>
        <p:spPr>
          <a:xfrm>
            <a:off x="1405896" y="1778000"/>
            <a:ext cx="5265407" cy="3313973"/>
          </a:xfrm>
          <a:prstGeom prst="rect">
            <a:avLst/>
          </a:prstGeom>
        </p:spPr>
      </p:pic>
      <p:pic>
        <p:nvPicPr>
          <p:cNvPr id="8" name="Picture 7" descr="roll bar side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031" y="3178175"/>
            <a:ext cx="4008744" cy="30065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71264" y="5107776"/>
            <a:ext cx="1430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 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18340" y="2808843"/>
            <a:ext cx="196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Side View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71703" y="2162290"/>
            <a:ext cx="302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7234D"/>
                </a:solidFill>
              </a:rPr>
              <a:t>Continuous piece of metal</a:t>
            </a:r>
            <a:endParaRPr lang="en-US" dirty="0">
              <a:solidFill>
                <a:srgbClr val="17234D"/>
              </a:solidFill>
            </a:endParaRP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>
            <a:off x="5470634" y="2346956"/>
            <a:ext cx="1201069" cy="831219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9033641" y="2531622"/>
            <a:ext cx="94594" cy="810668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7243" y="2013626"/>
            <a:ext cx="1321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7234D"/>
                </a:solidFill>
              </a:rPr>
              <a:t>Sufficient vertical clearance</a:t>
            </a:r>
            <a:endParaRPr lang="en-US" dirty="0">
              <a:solidFill>
                <a:srgbClr val="17234D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323371" y="2162290"/>
            <a:ext cx="2635469" cy="313001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50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 Zone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Crush zone must:</a:t>
            </a:r>
          </a:p>
          <a:p>
            <a:pPr lvl="1"/>
            <a:r>
              <a:rPr lang="en-US" dirty="0" smtClean="0"/>
              <a:t>be designed to absorb impact from a collision</a:t>
            </a:r>
          </a:p>
          <a:p>
            <a:pPr lvl="1"/>
            <a:r>
              <a:rPr lang="en-US" dirty="0" smtClean="0"/>
              <a:t>protect the driver from front, side, and rear collisions</a:t>
            </a:r>
          </a:p>
          <a:p>
            <a:pPr lvl="1"/>
            <a:r>
              <a:rPr lang="en-US" dirty="0" smtClean="0"/>
              <a:t>have a minimum of 15 cm of horizontal distance from all parts of the driver’s body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Teams must be able to demonstrate a specific, adequate crush zone in order to compete. Insufficient regard for structural safety will result in disqualification.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0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 </a:t>
            </a:r>
            <a:r>
              <a:rPr lang="en-US" smtClean="0"/>
              <a:t>Zone Structure</a:t>
            </a:r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34" y="1569137"/>
            <a:ext cx="6330731" cy="45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Roll Cage / Roll Bar / Crush Zone Example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45" y="1728159"/>
            <a:ext cx="5981306" cy="448598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7786" y="4939540"/>
            <a:ext cx="2390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7234D"/>
                </a:solidFill>
              </a:rPr>
              <a:t>Crush Zone structure </a:t>
            </a:r>
            <a:r>
              <a:rPr lang="en-US" dirty="0" smtClean="0">
                <a:solidFill>
                  <a:srgbClr val="17234D"/>
                </a:solidFill>
              </a:rPr>
              <a:t>– thin material designed to collapse on impact</a:t>
            </a:r>
            <a:endParaRPr lang="en-US" dirty="0">
              <a:solidFill>
                <a:srgbClr val="17234D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688459" y="5379072"/>
            <a:ext cx="354286" cy="0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469405" y="4939540"/>
            <a:ext cx="2549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7234D"/>
                </a:solidFill>
              </a:rPr>
              <a:t>Roll Cage </a:t>
            </a:r>
            <a:r>
              <a:rPr lang="en-US" dirty="0" smtClean="0">
                <a:solidFill>
                  <a:srgbClr val="17234D"/>
                </a:solidFill>
              </a:rPr>
              <a:t>– rigid protection encompassing entire driver</a:t>
            </a:r>
            <a:endParaRPr lang="en-US" dirty="0">
              <a:solidFill>
                <a:srgbClr val="17234D"/>
              </a:solidFill>
            </a:endParaRP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>
            <a:off x="9024051" y="5401205"/>
            <a:ext cx="445354" cy="0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469405" y="2911216"/>
            <a:ext cx="2549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7234D"/>
                </a:solidFill>
              </a:rPr>
              <a:t>Roll Bar </a:t>
            </a:r>
            <a:r>
              <a:rPr lang="en-US" dirty="0" smtClean="0">
                <a:solidFill>
                  <a:srgbClr val="17234D"/>
                </a:solidFill>
              </a:rPr>
              <a:t>– continuous piece of metal; protects driver in event of rollover</a:t>
            </a:r>
            <a:endParaRPr lang="en-US" dirty="0">
              <a:solidFill>
                <a:srgbClr val="17234D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425559" y="3335923"/>
            <a:ext cx="2043846" cy="1157249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80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Roll Cage / </a:t>
            </a:r>
            <a:r>
              <a:rPr lang="en-US" dirty="0" smtClean="0"/>
              <a:t>Crush </a:t>
            </a:r>
            <a:r>
              <a:rPr lang="en-US" dirty="0"/>
              <a:t>Zone Example</a:t>
            </a:r>
          </a:p>
        </p:txBody>
      </p:sp>
      <p:pic>
        <p:nvPicPr>
          <p:cNvPr id="8" name="Content Placeholder 7" descr="Mechanical - 19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7885" r="-27885"/>
          <a:stretch>
            <a:fillRect/>
          </a:stretch>
        </p:blipFill>
        <p:spPr>
          <a:xfrm>
            <a:off x="1592317" y="1834208"/>
            <a:ext cx="8960825" cy="4314471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469405" y="3659915"/>
            <a:ext cx="25495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7234D"/>
                </a:solidFill>
              </a:rPr>
              <a:t>Roll Cage </a:t>
            </a:r>
            <a:r>
              <a:rPr lang="en-US" dirty="0" smtClean="0">
                <a:solidFill>
                  <a:srgbClr val="17234D"/>
                </a:solidFill>
              </a:rPr>
              <a:t>– good use of strong structural components; may need additional coverage for driver torso</a:t>
            </a:r>
            <a:endParaRPr lang="en-US" dirty="0">
              <a:solidFill>
                <a:srgbClr val="17234D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772401" y="4398579"/>
            <a:ext cx="1697004" cy="78828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7522" y="3659915"/>
            <a:ext cx="2549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7234D"/>
                </a:solidFill>
              </a:rPr>
              <a:t>Crush Zone </a:t>
            </a:r>
            <a:r>
              <a:rPr lang="en-US" dirty="0" smtClean="0">
                <a:solidFill>
                  <a:srgbClr val="17234D"/>
                </a:solidFill>
              </a:rPr>
              <a:t>– would prefer structure less rigid and deflect away from driver</a:t>
            </a:r>
            <a:endParaRPr lang="en-US" dirty="0">
              <a:solidFill>
                <a:srgbClr val="17234D"/>
              </a:solidFill>
            </a:endParaRPr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>
          <a:xfrm>
            <a:off x="2867112" y="4260080"/>
            <a:ext cx="2225150" cy="600164"/>
          </a:xfrm>
          <a:prstGeom prst="straightConnector1">
            <a:avLst/>
          </a:prstGeom>
          <a:ln w="28575">
            <a:solidFill>
              <a:srgbClr val="F38B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23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Vehicle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Materials </a:t>
            </a:r>
          </a:p>
          <a:p>
            <a:r>
              <a:rPr lang="en-US" dirty="0" smtClean="0"/>
              <a:t>Roll bar and Crush Zones</a:t>
            </a:r>
          </a:p>
          <a:p>
            <a:r>
              <a:rPr lang="en-US" b="1" dirty="0" smtClean="0"/>
              <a:t>Suspension and Steering</a:t>
            </a:r>
          </a:p>
          <a:p>
            <a:r>
              <a:rPr lang="en-US" dirty="0" smtClean="0"/>
              <a:t>Wheels and Brakes</a:t>
            </a:r>
            <a:endParaRPr lang="en-US" dirty="0"/>
          </a:p>
        </p:txBody>
      </p:sp>
      <p:pic>
        <p:nvPicPr>
          <p:cNvPr id="4" name="Picture 3" descr="Sundanc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548" y="1892060"/>
            <a:ext cx="5086552" cy="406924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3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Suspension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 descr="Exploded Drawing">
            <a:extLst>
              <a:ext uri="{FF2B5EF4-FFF2-40B4-BE49-F238E27FC236}">
                <a16:creationId xmlns:lc="http://schemas.openxmlformats.org/drawingml/2006/lockedCanvas" xmlns:a16="http://schemas.microsoft.com/office/drawing/2014/main" xmlns="" id="{89D53472-91FA-4B3B-8938-48DF250BCEF1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595" y="1520911"/>
            <a:ext cx="3291083" cy="206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utomotive axle spindles - Cheap Online Shopping -">
            <a:extLst>
              <a:ext uri="{FF2B5EF4-FFF2-40B4-BE49-F238E27FC236}">
                <a16:creationId xmlns:lc="http://schemas.openxmlformats.org/drawingml/2006/lockedCanvas" xmlns:a16="http://schemas.microsoft.com/office/drawing/2014/main" xmlns="" id="{FEC89C5C-B265-4060-BB96-98F8300C0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3" y="1766210"/>
            <a:ext cx="28575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ie Rod - Golden Service Shop">
            <a:extLst>
              <a:ext uri="{FF2B5EF4-FFF2-40B4-BE49-F238E27FC236}">
                <a16:creationId xmlns:lc="http://schemas.openxmlformats.org/drawingml/2006/lockedCanvas" xmlns:a16="http://schemas.microsoft.com/office/drawing/2014/main" xmlns="" id="{8A0E31CF-E3CC-405A-9E28-6BBA54815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823" y="3474132"/>
            <a:ext cx="5105401" cy="266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lc="http://schemas.openxmlformats.org/drawingml/2006/lockedCanvas" xmlns:a16="http://schemas.microsoft.com/office/drawing/2014/main" xmlns="" id="{AD088A9F-0EEC-48CC-A47D-7065704B496C}"/>
              </a:ext>
            </a:extLst>
          </p:cNvPr>
          <p:cNvSpPr/>
          <p:nvPr/>
        </p:nvSpPr>
        <p:spPr>
          <a:xfrm>
            <a:off x="3015983" y="3366410"/>
            <a:ext cx="61024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: Rounded Corners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679E6BC6-EF88-4071-BD8E-43735A1E87C3}"/>
              </a:ext>
            </a:extLst>
          </p:cNvPr>
          <p:cNvSpPr/>
          <p:nvPr/>
        </p:nvSpPr>
        <p:spPr>
          <a:xfrm>
            <a:off x="2128467" y="3214010"/>
            <a:ext cx="1583372" cy="1081934"/>
          </a:xfrm>
          <a:prstGeom prst="roundRect">
            <a:avLst/>
          </a:prstGeom>
          <a:solidFill>
            <a:schemeClr val="accent4">
              <a:alpha val="3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1">
            <a:extLst>
              <a:ext uri="{FF2B5EF4-FFF2-40B4-BE49-F238E27FC236}">
                <a16:creationId xmlns:lc="http://schemas.openxmlformats.org/drawingml/2006/lockedCanvas" xmlns:a16="http://schemas.microsoft.com/office/drawing/2014/main" xmlns="" id="{47F52AE8-3015-4309-936A-4DC83B7F3B1C}"/>
              </a:ext>
            </a:extLst>
          </p:cNvPr>
          <p:cNvSpPr/>
          <p:nvPr/>
        </p:nvSpPr>
        <p:spPr>
          <a:xfrm>
            <a:off x="4463014" y="1902694"/>
            <a:ext cx="1068209" cy="1571438"/>
          </a:xfrm>
          <a:prstGeom prst="roundRect">
            <a:avLst/>
          </a:prstGeom>
          <a:solidFill>
            <a:schemeClr val="accent4">
              <a:alpha val="3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: Rounded Corners 14">
            <a:extLst>
              <a:ext uri="{FF2B5EF4-FFF2-40B4-BE49-F238E27FC236}">
                <a16:creationId xmlns:lc="http://schemas.openxmlformats.org/drawingml/2006/lockedCanvas" xmlns:a16="http://schemas.microsoft.com/office/drawing/2014/main" xmlns="" id="{7193868B-9D7A-45BF-A390-41DFB7A534FC}"/>
              </a:ext>
            </a:extLst>
          </p:cNvPr>
          <p:cNvSpPr/>
          <p:nvPr/>
        </p:nvSpPr>
        <p:spPr>
          <a:xfrm>
            <a:off x="9950823" y="5018371"/>
            <a:ext cx="1066800" cy="1125460"/>
          </a:xfrm>
          <a:prstGeom prst="roundRect">
            <a:avLst/>
          </a:prstGeom>
          <a:solidFill>
            <a:schemeClr val="accent4">
              <a:alpha val="3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: Rounded Corners 15">
            <a:extLst>
              <a:ext uri="{FF2B5EF4-FFF2-40B4-BE49-F238E27FC236}">
                <a16:creationId xmlns:lc="http://schemas.openxmlformats.org/drawingml/2006/lockedCanvas" xmlns:a16="http://schemas.microsoft.com/office/drawing/2014/main" xmlns="" id="{328C4D20-32D2-42D1-BC32-776DA1386A37}"/>
              </a:ext>
            </a:extLst>
          </p:cNvPr>
          <p:cNvSpPr/>
          <p:nvPr/>
        </p:nvSpPr>
        <p:spPr>
          <a:xfrm>
            <a:off x="6071410" y="1701483"/>
            <a:ext cx="549588" cy="1571438"/>
          </a:xfrm>
          <a:prstGeom prst="roundRect">
            <a:avLst/>
          </a:prstGeom>
          <a:solidFill>
            <a:schemeClr val="accent4">
              <a:alpha val="3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18">
            <a:extLst>
              <a:ext uri="{FF2B5EF4-FFF2-40B4-BE49-F238E27FC236}">
                <a16:creationId xmlns:lc="http://schemas.openxmlformats.org/drawingml/2006/lockedCanvas" xmlns:a16="http://schemas.microsoft.com/office/drawing/2014/main" xmlns="" id="{6D88384D-B562-461E-816D-0CA13215B0FB}"/>
              </a:ext>
            </a:extLst>
          </p:cNvPr>
          <p:cNvSpPr txBox="1"/>
          <p:nvPr/>
        </p:nvSpPr>
        <p:spPr>
          <a:xfrm>
            <a:off x="2866227" y="3290210"/>
            <a:ext cx="893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Spindle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lc="http://schemas.openxmlformats.org/drawingml/2006/lockedCanvas" xmlns:a16="http://schemas.microsoft.com/office/drawing/2014/main" xmlns="" id="{074E843D-F93D-4FAB-B740-041FA59DB9ED}"/>
              </a:ext>
            </a:extLst>
          </p:cNvPr>
          <p:cNvCxnSpPr>
            <a:cxnSpLocks/>
          </p:cNvCxnSpPr>
          <p:nvPr/>
        </p:nvCxnSpPr>
        <p:spPr>
          <a:xfrm flipH="1">
            <a:off x="2711823" y="3469369"/>
            <a:ext cx="2660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2">
            <a:extLst>
              <a:ext uri="{FF2B5EF4-FFF2-40B4-BE49-F238E27FC236}">
                <a16:creationId xmlns:lc="http://schemas.openxmlformats.org/drawingml/2006/lockedCanvas" xmlns:a16="http://schemas.microsoft.com/office/drawing/2014/main" xmlns="" id="{02092200-23EB-463A-A40A-35179E604CBF}"/>
              </a:ext>
            </a:extLst>
          </p:cNvPr>
          <p:cNvSpPr txBox="1"/>
          <p:nvPr/>
        </p:nvSpPr>
        <p:spPr>
          <a:xfrm>
            <a:off x="4550554" y="1645219"/>
            <a:ext cx="893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Hub</a:t>
            </a:r>
          </a:p>
        </p:txBody>
      </p:sp>
      <p:sp>
        <p:nvSpPr>
          <p:cNvPr id="19" name="TextBox 23">
            <a:extLst>
              <a:ext uri="{FF2B5EF4-FFF2-40B4-BE49-F238E27FC236}">
                <a16:creationId xmlns:lc="http://schemas.openxmlformats.org/drawingml/2006/lockedCanvas" xmlns:a16="http://schemas.microsoft.com/office/drawing/2014/main" xmlns="" id="{7E465E39-D7F5-494B-8B84-764508A74A2B}"/>
              </a:ext>
            </a:extLst>
          </p:cNvPr>
          <p:cNvSpPr txBox="1"/>
          <p:nvPr/>
        </p:nvSpPr>
        <p:spPr>
          <a:xfrm>
            <a:off x="5942128" y="3436032"/>
            <a:ext cx="893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Axle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lc="http://schemas.openxmlformats.org/drawingml/2006/lockedCanvas" xmlns:a16="http://schemas.microsoft.com/office/drawing/2014/main" xmlns="" id="{18D275F8-8086-407F-8F02-C3BE1FCAB5ED}"/>
              </a:ext>
            </a:extLst>
          </p:cNvPr>
          <p:cNvCxnSpPr/>
          <p:nvPr/>
        </p:nvCxnSpPr>
        <p:spPr>
          <a:xfrm flipV="1">
            <a:off x="6308642" y="2617672"/>
            <a:ext cx="0" cy="8183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6">
            <a:extLst>
              <a:ext uri="{FF2B5EF4-FFF2-40B4-BE49-F238E27FC236}">
                <a16:creationId xmlns:lc="http://schemas.openxmlformats.org/drawingml/2006/lockedCanvas" xmlns:a16="http://schemas.microsoft.com/office/drawing/2014/main" xmlns="" id="{324FD268-BDDE-4ED5-A3D7-9D20B253A4B3}"/>
              </a:ext>
            </a:extLst>
          </p:cNvPr>
          <p:cNvSpPr txBox="1"/>
          <p:nvPr/>
        </p:nvSpPr>
        <p:spPr>
          <a:xfrm>
            <a:off x="10037659" y="5911377"/>
            <a:ext cx="893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Tie Rod</a:t>
            </a:r>
          </a:p>
        </p:txBody>
      </p:sp>
    </p:spTree>
    <p:extLst>
      <p:ext uri="{BB962C8B-B14F-4D97-AF65-F5344CB8AC3E}">
        <p14:creationId xmlns:p14="http://schemas.microsoft.com/office/powerpoint/2010/main" val="229878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F82632-7517-43FD-BA54-6895C4E64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Front Suspension Types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A324-180E-4A30-8C09-C3F0C3B68A80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FDAC277-3C81-479B-8AC6-6C5097D98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43" y="2142013"/>
            <a:ext cx="1827659" cy="28704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3D613F2-13A6-4F2A-A9EE-DAACF4CA960F}"/>
              </a:ext>
            </a:extLst>
          </p:cNvPr>
          <p:cNvSpPr/>
          <p:nvPr/>
        </p:nvSpPr>
        <p:spPr>
          <a:xfrm>
            <a:off x="4660891" y="5643587"/>
            <a:ext cx="1093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Solid Axle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F04DC70-FE6F-4B8B-9FD8-8282C9D3C368}"/>
              </a:ext>
            </a:extLst>
          </p:cNvPr>
          <p:cNvSpPr/>
          <p:nvPr/>
        </p:nvSpPr>
        <p:spPr>
          <a:xfrm>
            <a:off x="1289563" y="5643587"/>
            <a:ext cx="1923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MacPherson Strut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F433A76-DF22-42B3-A112-903E234C7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572" y="3677498"/>
            <a:ext cx="2142490" cy="12617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E0186D1-5F1D-4169-B27C-B59033B28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31" y="2132117"/>
            <a:ext cx="2861772" cy="126178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06A1242-19D7-450F-8BD7-5E469F4A28BE}"/>
              </a:ext>
            </a:extLst>
          </p:cNvPr>
          <p:cNvSpPr/>
          <p:nvPr/>
        </p:nvSpPr>
        <p:spPr>
          <a:xfrm>
            <a:off x="8610600" y="5664342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Dual A Arm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24B0EE-E558-4572-A740-D6971B9F88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703" y="1736780"/>
            <a:ext cx="3966800" cy="4318536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99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E73DBA-2ED2-4F48-B3FC-9EC973D31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Suspension/Steering Considerations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C0F4BB-E829-4E7D-895B-B724C9BF4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Contact Patch</a:t>
            </a:r>
          </a:p>
          <a:p>
            <a:pPr lvl="1"/>
            <a:r>
              <a:rPr lang="en-US" dirty="0"/>
              <a:t>Oval shaped area where tire contacts the road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Steering </a:t>
            </a:r>
            <a:r>
              <a:rPr lang="en-US" dirty="0"/>
              <a:t>Axis</a:t>
            </a:r>
          </a:p>
          <a:p>
            <a:pPr lvl="1"/>
            <a:r>
              <a:rPr lang="en-US" dirty="0"/>
              <a:t>Line between two pivot points of the wheel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9137" y="6480179"/>
            <a:ext cx="4113728" cy="365125"/>
          </a:xfrm>
        </p:spPr>
        <p:txBody>
          <a:bodyPr/>
          <a:lstStyle/>
          <a:p>
            <a:r>
              <a:rPr lang="en-US" smtClean="0"/>
              <a:t>© Solar Car Challenge Foundation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A324-180E-4A30-8C09-C3F0C3B68A80}" type="slidenum">
              <a:rPr lang="en-US" smtClean="0"/>
              <a:t>18</a:t>
            </a:fld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EA753B22-AD02-9146-A93D-8BC143F9FB50}"/>
              </a:ext>
            </a:extLst>
          </p:cNvPr>
          <p:cNvGrpSpPr/>
          <p:nvPr/>
        </p:nvGrpSpPr>
        <p:grpSpPr>
          <a:xfrm>
            <a:off x="7526525" y="1842583"/>
            <a:ext cx="2035722" cy="1837974"/>
            <a:chOff x="1598612" y="3517478"/>
            <a:chExt cx="3024741" cy="2730921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2909FD4B-243F-7342-894D-920D9C23783B}"/>
                </a:ext>
              </a:extLst>
            </p:cNvPr>
            <p:cNvGrpSpPr/>
            <p:nvPr/>
          </p:nvGrpSpPr>
          <p:grpSpPr>
            <a:xfrm>
              <a:off x="1598612" y="3958807"/>
              <a:ext cx="2357694" cy="1693224"/>
              <a:chOff x="8752914" y="2269176"/>
              <a:chExt cx="1758968" cy="1179317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="" xmlns:a16="http://schemas.microsoft.com/office/drawing/2014/main" id="{E091950D-1C39-7B42-911B-EFE42A16B1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2914" y="3448493"/>
                <a:ext cx="175896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Group 7">
                <a:extLst>
                  <a:ext uri="{FF2B5EF4-FFF2-40B4-BE49-F238E27FC236}">
                    <a16:creationId xmlns="" xmlns:a16="http://schemas.microsoft.com/office/drawing/2014/main" id="{766D2F35-6328-204F-85FA-AADEC5073241}"/>
                  </a:ext>
                </a:extLst>
              </p:cNvPr>
              <p:cNvGrpSpPr/>
              <p:nvPr/>
            </p:nvGrpSpPr>
            <p:grpSpPr>
              <a:xfrm>
                <a:off x="8990012" y="2269176"/>
                <a:ext cx="1161288" cy="1159824"/>
                <a:chOff x="8990012" y="2269176"/>
                <a:chExt cx="1161288" cy="1159824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="" xmlns:a16="http://schemas.microsoft.com/office/drawing/2014/main" id="{6F3C0A44-3011-FE44-89CB-CD6CAB6AB93F}"/>
                    </a:ext>
                  </a:extLst>
                </p:cNvPr>
                <p:cNvSpPr/>
                <p:nvPr/>
              </p:nvSpPr>
              <p:spPr>
                <a:xfrm>
                  <a:off x="8990012" y="2269176"/>
                  <a:ext cx="1161288" cy="1159824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="" xmlns:a16="http://schemas.microsoft.com/office/drawing/2014/main" id="{907FF69F-D321-804A-996F-41D1A776700F}"/>
                    </a:ext>
                  </a:extLst>
                </p:cNvPr>
                <p:cNvSpPr/>
                <p:nvPr/>
              </p:nvSpPr>
              <p:spPr>
                <a:xfrm>
                  <a:off x="9067736" y="2344980"/>
                  <a:ext cx="1005840" cy="1008217"/>
                </a:xfrm>
                <a:prstGeom prst="ellipse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5B02CFB-2C06-3546-A543-8C7D7F77BA94}"/>
                </a:ext>
              </a:extLst>
            </p:cNvPr>
            <p:cNvSpPr txBox="1"/>
            <p:nvPr/>
          </p:nvSpPr>
          <p:spPr>
            <a:xfrm>
              <a:off x="3165403" y="5786734"/>
              <a:ext cx="7954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Ideal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0681B6F1-FC5C-EF4C-9E85-42026B66052B}"/>
                </a:ext>
              </a:extLst>
            </p:cNvPr>
            <p:cNvSpPr txBox="1"/>
            <p:nvPr/>
          </p:nvSpPr>
          <p:spPr>
            <a:xfrm>
              <a:off x="4103339" y="3525851"/>
              <a:ext cx="5200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Top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02728242-35B1-7443-8DB7-EB61B2C617BD}"/>
                </a:ext>
              </a:extLst>
            </p:cNvPr>
            <p:cNvSpPr txBox="1"/>
            <p:nvPr/>
          </p:nvSpPr>
          <p:spPr>
            <a:xfrm>
              <a:off x="2416074" y="3517478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Side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8665ED97-D30E-D540-927B-196EB1D23D54}"/>
                </a:ext>
              </a:extLst>
            </p:cNvPr>
            <p:cNvSpPr/>
            <p:nvPr/>
          </p:nvSpPr>
          <p:spPr>
            <a:xfrm>
              <a:off x="4308678" y="4572000"/>
              <a:ext cx="109336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38FE5642-2F61-8A47-B8FC-E92278A20E7C}"/>
              </a:ext>
            </a:extLst>
          </p:cNvPr>
          <p:cNvGrpSpPr/>
          <p:nvPr/>
        </p:nvGrpSpPr>
        <p:grpSpPr>
          <a:xfrm>
            <a:off x="9804480" y="1842583"/>
            <a:ext cx="2044620" cy="1852376"/>
            <a:chOff x="6324131" y="3558634"/>
            <a:chExt cx="2984812" cy="27041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5A5E2570-5D1B-164F-84A9-A65BA54FBC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4131" y="5628514"/>
              <a:ext cx="1980081" cy="290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hord 11">
              <a:extLst>
                <a:ext uri="{FF2B5EF4-FFF2-40B4-BE49-F238E27FC236}">
                  <a16:creationId xmlns="" xmlns:a16="http://schemas.microsoft.com/office/drawing/2014/main" id="{C4E99DD1-5FAE-1448-8C72-8FA9945A64B7}"/>
                </a:ext>
              </a:extLst>
            </p:cNvPr>
            <p:cNvSpPr/>
            <p:nvPr/>
          </p:nvSpPr>
          <p:spPr>
            <a:xfrm rot="4462172">
              <a:off x="6522559" y="4088231"/>
              <a:ext cx="1664208" cy="1665237"/>
            </a:xfrm>
            <a:prstGeom prst="chord">
              <a:avLst>
                <a:gd name="adj1" fmla="val 2700000"/>
                <a:gd name="adj2" fmla="val 20799754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03C482AD-78B2-BC44-B46D-2FA4ACE6551C}"/>
                </a:ext>
              </a:extLst>
            </p:cNvPr>
            <p:cNvSpPr/>
            <p:nvPr/>
          </p:nvSpPr>
          <p:spPr>
            <a:xfrm>
              <a:off x="6680557" y="4197067"/>
              <a:ext cx="1348213" cy="1447565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0040E8B2-F358-A845-8D90-941416FFBE07}"/>
                </a:ext>
              </a:extLst>
            </p:cNvPr>
            <p:cNvSpPr txBox="1"/>
            <p:nvPr/>
          </p:nvSpPr>
          <p:spPr>
            <a:xfrm>
              <a:off x="7939772" y="5801136"/>
              <a:ext cx="7178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Real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42FA9189-3719-4544-9C85-C1B464EE5E46}"/>
                </a:ext>
              </a:extLst>
            </p:cNvPr>
            <p:cNvSpPr txBox="1"/>
            <p:nvPr/>
          </p:nvSpPr>
          <p:spPr>
            <a:xfrm>
              <a:off x="8788929" y="3567007"/>
              <a:ext cx="5200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Top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DB3D86A2-421D-764E-B4DF-4BB973B36AF3}"/>
                </a:ext>
              </a:extLst>
            </p:cNvPr>
            <p:cNvSpPr txBox="1"/>
            <p:nvPr/>
          </p:nvSpPr>
          <p:spPr>
            <a:xfrm>
              <a:off x="7101664" y="3558634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Side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004A6CBC-51E4-614E-B2D4-1A3599A9F7C4}"/>
                </a:ext>
              </a:extLst>
            </p:cNvPr>
            <p:cNvSpPr/>
            <p:nvPr/>
          </p:nvSpPr>
          <p:spPr>
            <a:xfrm>
              <a:off x="8934636" y="4410425"/>
              <a:ext cx="2286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16DF715E-7202-4843-AB4C-98867F6C8B1E}"/>
              </a:ext>
            </a:extLst>
          </p:cNvPr>
          <p:cNvGrpSpPr/>
          <p:nvPr/>
        </p:nvGrpSpPr>
        <p:grpSpPr>
          <a:xfrm>
            <a:off x="8182724" y="4081291"/>
            <a:ext cx="2888439" cy="2114508"/>
            <a:chOff x="3046413" y="1610754"/>
            <a:chExt cx="6096000" cy="4083470"/>
          </a:xfrm>
        </p:grpSpPr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27FB8A9D-5811-2344-9746-DC2A75301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413" y="1610754"/>
              <a:ext cx="6096000" cy="4083470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0B9C0DEA-5162-B743-8701-ED02025BF2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0362" y="1981200"/>
              <a:ext cx="704850" cy="3667125"/>
            </a:xfrm>
            <a:prstGeom prst="line">
              <a:avLst/>
            </a:prstGeom>
            <a:ln w="3810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56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ACF8F3-901A-4396-83A3-55B54182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Ackerman Steering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9E4187-AD93-4122-A6EA-5E3F30CC0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2057400"/>
            <a:ext cx="5436385" cy="381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DDF255E-9F67-4BFF-B494-FFD548515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243418"/>
            <a:ext cx="2667000" cy="362398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A324-180E-4A30-8C09-C3F0C3B68A80}" type="slidenum">
              <a:rPr lang="en-US" smtClean="0"/>
              <a:t>19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76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9953E-7 2.22222E-6 L -0.21047 2.22222E-6 " pathEditMode="relative" rAng="0" ptsTypes="AA">
                                      <p:cBhvr>
                                        <p:cTn id="6" dur="2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Vehicle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Materials </a:t>
            </a:r>
          </a:p>
          <a:p>
            <a:r>
              <a:rPr lang="en-US" dirty="0" smtClean="0"/>
              <a:t>Roll bar and Crush Zones</a:t>
            </a:r>
          </a:p>
          <a:p>
            <a:r>
              <a:rPr lang="en-US" dirty="0" smtClean="0"/>
              <a:t>Suspension and Steering</a:t>
            </a:r>
          </a:p>
          <a:p>
            <a:r>
              <a:rPr lang="en-US" dirty="0" smtClean="0"/>
              <a:t>Wheels and Brakes</a:t>
            </a:r>
            <a:endParaRPr lang="en-US" dirty="0"/>
          </a:p>
        </p:txBody>
      </p:sp>
      <p:pic>
        <p:nvPicPr>
          <p:cNvPr id="4" name="Picture 3" descr="Sundanc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548" y="1892060"/>
            <a:ext cx="5086552" cy="406924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3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A7A0BF-6154-4390-A3EB-A531FB94E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Geometry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8D71CDD-3881-4FBD-8F37-8FBA6541C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Toe</a:t>
            </a:r>
          </a:p>
          <a:p>
            <a:pPr lvl="1"/>
            <a:r>
              <a:rPr lang="en-US" dirty="0"/>
              <a:t>Angle of the wheel and tire pointing away from the centerline of the vehicle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Caster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angular displacement of the steering angle for the vertical axis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Camber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angle of the wheel and tire with respect to the vertical axis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Scrub Radius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distance between where the steering angle intersects the ground and the contact patch of the tire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A324-180E-4A30-8C09-C3F0C3B68A80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34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Toe Geometry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21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14038" y="2241983"/>
            <a:ext cx="3462468" cy="2285892"/>
            <a:chOff x="303609" y="1775013"/>
            <a:chExt cx="5073222" cy="3349299"/>
          </a:xfrm>
        </p:grpSpPr>
        <p:grpSp>
          <p:nvGrpSpPr>
            <p:cNvPr id="10" name="Group 9"/>
            <p:cNvGrpSpPr/>
            <p:nvPr/>
          </p:nvGrpSpPr>
          <p:grpSpPr>
            <a:xfrm>
              <a:off x="303609" y="1775013"/>
              <a:ext cx="5073222" cy="3349299"/>
              <a:chOff x="2515890" y="1261384"/>
              <a:chExt cx="6983754" cy="461061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6425B07A-8C92-454C-A798-E4B21024D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9055" y="1261384"/>
                <a:ext cx="6540589" cy="3886200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69459396-C937-4700-9F40-A7B38BD22A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2455" y="1337584"/>
                <a:ext cx="0" cy="3889701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1C1A1E1F-9485-42D1-9D36-CC1BF1C8FD56}"/>
                  </a:ext>
                </a:extLst>
              </p:cNvPr>
              <p:cNvSpPr txBox="1"/>
              <p:nvPr/>
            </p:nvSpPr>
            <p:spPr>
              <a:xfrm>
                <a:off x="2515890" y="5066063"/>
                <a:ext cx="2773064" cy="8059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1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rgbClr val="FF0000"/>
                    </a:solidFill>
                  </a:rPr>
                  <a:t>Center Line</a:t>
                </a:r>
              </a:p>
            </p:txBody>
          </p:sp>
        </p:grpSp>
        <p:sp>
          <p:nvSpPr>
            <p:cNvPr id="11" name="Arrow: Down 5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5310FAF8-2160-4C33-9150-803205CD557E}"/>
                </a:ext>
              </a:extLst>
            </p:cNvPr>
            <p:cNvSpPr/>
            <p:nvPr/>
          </p:nvSpPr>
          <p:spPr>
            <a:xfrm>
              <a:off x="3505200" y="4125190"/>
              <a:ext cx="254703" cy="891461"/>
            </a:xfrm>
            <a:prstGeom prst="downArrow">
              <a:avLst>
                <a:gd name="adj1" fmla="val 22549"/>
                <a:gd name="adj2" fmla="val 1519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 dirty="0"/>
            </a:p>
          </p:txBody>
        </p:sp>
        <p:sp>
          <p:nvSpPr>
            <p:cNvPr id="12" name="TextBox 6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690C8A0F-8397-4425-97E4-C3FA45AE926C}"/>
                </a:ext>
              </a:extLst>
            </p:cNvPr>
            <p:cNvSpPr txBox="1"/>
            <p:nvPr/>
          </p:nvSpPr>
          <p:spPr>
            <a:xfrm>
              <a:off x="2971800" y="4232056"/>
              <a:ext cx="21649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</a:rPr>
                <a:t>Front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084529" y="2051191"/>
            <a:ext cx="3387333" cy="2454387"/>
            <a:chOff x="1809748" y="1079133"/>
            <a:chExt cx="6284807" cy="4553833"/>
          </a:xfrm>
        </p:grpSpPr>
        <p:pic>
          <p:nvPicPr>
            <p:cNvPr id="14" name="Picture 13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3C5BF96D-5606-43D7-BF89-DADBB4FEB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250" y="1365766"/>
              <a:ext cx="5713305" cy="3581400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1DD02782-BEE8-45AF-94F8-4B5E1B1D122A}"/>
                </a:ext>
              </a:extLst>
            </p:cNvPr>
            <p:cNvCxnSpPr>
              <a:cxnSpLocks/>
            </p:cNvCxnSpPr>
            <p:nvPr/>
          </p:nvCxnSpPr>
          <p:spPr>
            <a:xfrm>
              <a:off x="2609850" y="1594366"/>
              <a:ext cx="0" cy="4038600"/>
            </a:xfrm>
            <a:prstGeom prst="line">
              <a:avLst/>
            </a:prstGeom>
            <a:ln w="3810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1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3F5127F0-6412-4FD8-BA3F-59FC37414100}"/>
                </a:ext>
              </a:extLst>
            </p:cNvPr>
            <p:cNvSpPr txBox="1"/>
            <p:nvPr/>
          </p:nvSpPr>
          <p:spPr>
            <a:xfrm>
              <a:off x="1809748" y="1079133"/>
              <a:ext cx="2436022" cy="6852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Center Line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7DD462C2-F7C7-4B5F-855D-0012A8E5BA50}"/>
                </a:ext>
              </a:extLst>
            </p:cNvPr>
            <p:cNvCxnSpPr/>
            <p:nvPr/>
          </p:nvCxnSpPr>
          <p:spPr>
            <a:xfrm>
              <a:off x="2609850" y="1893332"/>
              <a:ext cx="685800" cy="373963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c 19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55329FD2-8D77-4A43-A220-27336ECB31AE}"/>
                </a:ext>
              </a:extLst>
            </p:cNvPr>
            <p:cNvSpPr/>
            <p:nvPr/>
          </p:nvSpPr>
          <p:spPr>
            <a:xfrm rot="7498796">
              <a:off x="2551147" y="3906679"/>
              <a:ext cx="533393" cy="506497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19">
                  <a:extLst>
                    <a:ext uri="{FF2B5EF4-FFF2-40B4-BE49-F238E27FC236}">
                      <a16:creationId xmlns:lc="http://schemas.openxmlformats.org/drawingml/2006/lockedCanvas" xmlns:a16="http://schemas.microsoft.com/office/drawing/2014/main" xmlns="" id="{137F9409-5100-459D-94A5-8C73C048834F}"/>
                    </a:ext>
                  </a:extLst>
                </p:cNvPr>
                <p:cNvSpPr txBox="1"/>
                <p:nvPr/>
              </p:nvSpPr>
              <p:spPr>
                <a:xfrm>
                  <a:off x="2709618" y="4400345"/>
                  <a:ext cx="457196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19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xmlns:lc="http://schemas.openxmlformats.org/drawingml/2006/lockedCanvas" id="{137F9409-5100-459D-94A5-8C73C04883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9618" y="4400345"/>
                  <a:ext cx="457196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5000" t="-17143" r="-12500" b="-4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7779885" y="1988814"/>
            <a:ext cx="3966017" cy="2344369"/>
            <a:chOff x="2154560" y="1279003"/>
            <a:chExt cx="7568922" cy="4474098"/>
          </a:xfrm>
        </p:grpSpPr>
        <p:pic>
          <p:nvPicPr>
            <p:cNvPr id="23" name="Picture 22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6425B07A-8C92-454C-A798-E4B21024D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2893" y="1497323"/>
              <a:ext cx="6540589" cy="3863354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69459396-C937-4700-9F40-A7B38BD22A7A}"/>
                </a:ext>
              </a:extLst>
            </p:cNvPr>
            <p:cNvCxnSpPr>
              <a:cxnSpLocks/>
            </p:cNvCxnSpPr>
            <p:nvPr/>
          </p:nvCxnSpPr>
          <p:spPr>
            <a:xfrm>
              <a:off x="3335293" y="1913660"/>
              <a:ext cx="0" cy="3839441"/>
            </a:xfrm>
            <a:prstGeom prst="line">
              <a:avLst/>
            </a:prstGeom>
            <a:ln w="3810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8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1C1A1E1F-9485-42D1-9D36-CC1BF1C8FD56}"/>
                </a:ext>
              </a:extLst>
            </p:cNvPr>
            <p:cNvSpPr txBox="1"/>
            <p:nvPr/>
          </p:nvSpPr>
          <p:spPr>
            <a:xfrm>
              <a:off x="2154560" y="1279003"/>
              <a:ext cx="2427927" cy="7048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Center Line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CD05B063-5D74-46F2-8256-E375BC6654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4343" y="1555751"/>
              <a:ext cx="838200" cy="332589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10">
                  <a:extLst>
                    <a:ext uri="{FF2B5EF4-FFF2-40B4-BE49-F238E27FC236}">
                      <a16:creationId xmlns:lc="http://schemas.openxmlformats.org/drawingml/2006/lockedCanvas" xmlns:a16="http://schemas.microsoft.com/office/drawing/2014/main" xmlns="" id="{BD09423E-9CE7-414E-8948-7F5BDCF94E6A}"/>
                    </a:ext>
                  </a:extLst>
                </p:cNvPr>
                <p:cNvSpPr txBox="1"/>
                <p:nvPr/>
              </p:nvSpPr>
              <p:spPr>
                <a:xfrm>
                  <a:off x="3259093" y="3543301"/>
                  <a:ext cx="457196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10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xmlns:lc="http://schemas.openxmlformats.org/drawingml/2006/lockedCanvas" id="{BD09423E-9CE7-414E-8948-7F5BDCF94E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9093" y="3543301"/>
                  <a:ext cx="457196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5897" t="-17647" r="-15385" b="-5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Arc 2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154ECFAD-A437-46ED-A94B-CAA0CB4ECFF6}"/>
                </a:ext>
              </a:extLst>
            </p:cNvPr>
            <p:cNvSpPr/>
            <p:nvPr/>
          </p:nvSpPr>
          <p:spPr>
            <a:xfrm rot="19107867">
              <a:off x="3220994" y="3598684"/>
              <a:ext cx="533393" cy="506497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="" xmlns:a16="http://schemas.microsoft.com/office/drawing/2014/main" id="{F3C0F4BB-E829-4E7D-895B-B724C9BF4033}"/>
              </a:ext>
            </a:extLst>
          </p:cNvPr>
          <p:cNvSpPr txBox="1">
            <a:spLocks/>
          </p:cNvSpPr>
          <p:nvPr/>
        </p:nvSpPr>
        <p:spPr>
          <a:xfrm>
            <a:off x="431800" y="4577883"/>
            <a:ext cx="3180869" cy="15548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Neutral</a:t>
            </a:r>
            <a:endParaRPr lang="en-US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="" xmlns:a16="http://schemas.microsoft.com/office/drawing/2014/main" id="{F3C0F4BB-E829-4E7D-895B-B724C9BF4033}"/>
              </a:ext>
            </a:extLst>
          </p:cNvPr>
          <p:cNvSpPr txBox="1">
            <a:spLocks/>
          </p:cNvSpPr>
          <p:nvPr/>
        </p:nvSpPr>
        <p:spPr>
          <a:xfrm>
            <a:off x="4287982" y="4577883"/>
            <a:ext cx="3180869" cy="15548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In</a:t>
            </a:r>
          </a:p>
          <a:p>
            <a:pPr algn="ctr"/>
            <a:r>
              <a:rPr lang="en-US" sz="2000" dirty="0" smtClean="0"/>
              <a:t>Improves straight line stability</a:t>
            </a:r>
            <a:endParaRPr lang="en-US" sz="2000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="" xmlns:a16="http://schemas.microsoft.com/office/drawing/2014/main" id="{F3C0F4BB-E829-4E7D-895B-B724C9BF4033}"/>
              </a:ext>
            </a:extLst>
          </p:cNvPr>
          <p:cNvSpPr txBox="1">
            <a:spLocks/>
          </p:cNvSpPr>
          <p:nvPr/>
        </p:nvSpPr>
        <p:spPr>
          <a:xfrm>
            <a:off x="7933765" y="4577883"/>
            <a:ext cx="3812137" cy="15548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Out</a:t>
            </a:r>
          </a:p>
          <a:p>
            <a:pPr algn="ctr"/>
            <a:r>
              <a:rPr lang="en-US" sz="2000" dirty="0" smtClean="0"/>
              <a:t>Improves Steering Response</a:t>
            </a:r>
          </a:p>
          <a:p>
            <a:pPr algn="ctr"/>
            <a:r>
              <a:rPr lang="en-US" sz="2000" dirty="0" smtClean="0"/>
              <a:t>Can make steering “jerky”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729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FFDB8C-5E01-46A1-9777-E867B4EF5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Toe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9563D2-617D-446B-A44B-FBE1ED7F5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2031804"/>
            <a:ext cx="2887400" cy="1809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86F3337-29BB-41A7-A6A3-51E84A985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1" y="2033264"/>
            <a:ext cx="2887401" cy="180997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A919B39-EA2B-460E-9DD9-5F012521E65A}"/>
              </a:ext>
            </a:extLst>
          </p:cNvPr>
          <p:cNvCxnSpPr/>
          <p:nvPr/>
        </p:nvCxnSpPr>
        <p:spPr>
          <a:xfrm>
            <a:off x="584200" y="1697420"/>
            <a:ext cx="762000" cy="4495800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73A81B2D-51A5-4503-8D52-8870F60EA4A1}"/>
              </a:ext>
            </a:extLst>
          </p:cNvPr>
          <p:cNvCxnSpPr>
            <a:cxnSpLocks/>
          </p:cNvCxnSpPr>
          <p:nvPr/>
        </p:nvCxnSpPr>
        <p:spPr>
          <a:xfrm flipH="1">
            <a:off x="6908874" y="1697420"/>
            <a:ext cx="770199" cy="4495800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5C68A1F-5A23-4308-BB92-D15625BCA7EB}"/>
              </a:ext>
            </a:extLst>
          </p:cNvPr>
          <p:cNvSpPr txBox="1"/>
          <p:nvPr/>
        </p:nvSpPr>
        <p:spPr>
          <a:xfrm>
            <a:off x="431800" y="4008971"/>
            <a:ext cx="609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1100" dirty="0">
                <a:solidFill>
                  <a:srgbClr val="FF0000"/>
                </a:solidFill>
              </a:rPr>
              <a:t>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8BD2AA3-B711-4794-9C03-B7983CA29163}"/>
              </a:ext>
            </a:extLst>
          </p:cNvPr>
          <p:cNvSpPr txBox="1"/>
          <p:nvPr/>
        </p:nvSpPr>
        <p:spPr>
          <a:xfrm>
            <a:off x="7198849" y="3845823"/>
            <a:ext cx="609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11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43F7BE0-DDB8-4A28-A420-2BC96C93346D}"/>
              </a:ext>
            </a:extLst>
          </p:cNvPr>
          <p:cNvSpPr txBox="1"/>
          <p:nvPr/>
        </p:nvSpPr>
        <p:spPr>
          <a:xfrm>
            <a:off x="660400" y="5431221"/>
            <a:ext cx="609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</a:t>
            </a:r>
            <a:r>
              <a:rPr lang="en-US" sz="1100" dirty="0">
                <a:solidFill>
                  <a:srgbClr val="FF0000"/>
                </a:solidFill>
              </a:rPr>
              <a:t>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F337B12-184A-46D5-A30E-C58D9B94A2FB}"/>
              </a:ext>
            </a:extLst>
          </p:cNvPr>
          <p:cNvSpPr txBox="1"/>
          <p:nvPr/>
        </p:nvSpPr>
        <p:spPr>
          <a:xfrm>
            <a:off x="6919488" y="5738267"/>
            <a:ext cx="609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</a:t>
            </a:r>
            <a:r>
              <a:rPr lang="en-US" sz="11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00CFFEF0-13BD-436A-A8FF-A658BAA9F44C}"/>
              </a:ext>
            </a:extLst>
          </p:cNvPr>
          <p:cNvSpPr/>
          <p:nvPr/>
        </p:nvSpPr>
        <p:spPr>
          <a:xfrm>
            <a:off x="977131" y="4218291"/>
            <a:ext cx="152328" cy="1353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ED12A26-0679-4F97-BAE2-CB0E43505A29}"/>
              </a:ext>
            </a:extLst>
          </p:cNvPr>
          <p:cNvSpPr/>
          <p:nvPr/>
        </p:nvSpPr>
        <p:spPr>
          <a:xfrm>
            <a:off x="7148124" y="4239802"/>
            <a:ext cx="152328" cy="1353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354921F1-9927-40F1-829C-07BDA652D304}"/>
              </a:ext>
            </a:extLst>
          </p:cNvPr>
          <p:cNvSpPr/>
          <p:nvPr/>
        </p:nvSpPr>
        <p:spPr>
          <a:xfrm>
            <a:off x="1229922" y="5609607"/>
            <a:ext cx="152328" cy="1353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095582B5-DFD1-4F3B-9B81-4C8819E03085}"/>
              </a:ext>
            </a:extLst>
          </p:cNvPr>
          <p:cNvSpPr/>
          <p:nvPr/>
        </p:nvSpPr>
        <p:spPr>
          <a:xfrm>
            <a:off x="6913008" y="5609607"/>
            <a:ext cx="152328" cy="1353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row: Down 18">
            <a:extLst>
              <a:ext uri="{FF2B5EF4-FFF2-40B4-BE49-F238E27FC236}">
                <a16:creationId xmlns="" xmlns:a16="http://schemas.microsoft.com/office/drawing/2014/main" id="{C221C232-87BA-4DBF-B048-2F8FB7E1628F}"/>
              </a:ext>
            </a:extLst>
          </p:cNvPr>
          <p:cNvSpPr/>
          <p:nvPr/>
        </p:nvSpPr>
        <p:spPr>
          <a:xfrm>
            <a:off x="3547873" y="2355654"/>
            <a:ext cx="304800" cy="1066800"/>
          </a:xfrm>
          <a:prstGeom prst="downArrow">
            <a:avLst>
              <a:gd name="adj1" fmla="val 22549"/>
              <a:gd name="adj2" fmla="val 151961"/>
            </a:avLst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35B69FB-13EA-4840-A143-BBEC5D50DEE5}"/>
              </a:ext>
            </a:extLst>
          </p:cNvPr>
          <p:cNvSpPr txBox="1"/>
          <p:nvPr/>
        </p:nvSpPr>
        <p:spPr>
          <a:xfrm>
            <a:off x="3014473" y="2454293"/>
            <a:ext cx="2590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Front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534F427D-11D9-4CFE-BB23-D1F3256D3F38}"/>
              </a:ext>
            </a:extLst>
          </p:cNvPr>
          <p:cNvCxnSpPr/>
          <p:nvPr/>
        </p:nvCxnSpPr>
        <p:spPr>
          <a:xfrm>
            <a:off x="1129460" y="4289114"/>
            <a:ext cx="6018665" cy="2151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04136850-0019-4DCA-9985-64C65DD6F491}"/>
              </a:ext>
            </a:extLst>
          </p:cNvPr>
          <p:cNvCxnSpPr>
            <a:cxnSpLocks/>
          </p:cNvCxnSpPr>
          <p:nvPr/>
        </p:nvCxnSpPr>
        <p:spPr>
          <a:xfrm>
            <a:off x="1346165" y="5681326"/>
            <a:ext cx="5486509" cy="245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Brace 24">
            <a:extLst>
              <a:ext uri="{FF2B5EF4-FFF2-40B4-BE49-F238E27FC236}">
                <a16:creationId xmlns="" xmlns:a16="http://schemas.microsoft.com/office/drawing/2014/main" id="{D6BDB20A-5C5D-49E7-A698-B700A8435A30}"/>
              </a:ext>
            </a:extLst>
          </p:cNvPr>
          <p:cNvSpPr/>
          <p:nvPr/>
        </p:nvSpPr>
        <p:spPr>
          <a:xfrm rot="555195">
            <a:off x="7250671" y="4411157"/>
            <a:ext cx="465471" cy="1185787"/>
          </a:xfrm>
          <a:prstGeom prst="righ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AEE573F-DC57-4632-AB8C-39711DC1FB74}"/>
              </a:ext>
            </a:extLst>
          </p:cNvPr>
          <p:cNvSpPr txBox="1"/>
          <p:nvPr/>
        </p:nvSpPr>
        <p:spPr>
          <a:xfrm>
            <a:off x="7689310" y="4821622"/>
            <a:ext cx="609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5FEF870-A01E-437C-BF76-43AC5AE5714F}"/>
              </a:ext>
            </a:extLst>
          </p:cNvPr>
          <p:cNvSpPr txBox="1"/>
          <p:nvPr/>
        </p:nvSpPr>
        <p:spPr>
          <a:xfrm>
            <a:off x="2995827" y="3412580"/>
            <a:ext cx="22859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Dist</a:t>
            </a:r>
            <a:r>
              <a:rPr lang="en-US" dirty="0">
                <a:solidFill>
                  <a:srgbClr val="FF0000"/>
                </a:solidFill>
              </a:rPr>
              <a:t> 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1A67669-541F-41DB-9E33-604CB91598FD}"/>
              </a:ext>
            </a:extLst>
          </p:cNvPr>
          <p:cNvSpPr txBox="1"/>
          <p:nvPr/>
        </p:nvSpPr>
        <p:spPr>
          <a:xfrm>
            <a:off x="2973318" y="4675480"/>
            <a:ext cx="22859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Dist</a:t>
            </a:r>
            <a:r>
              <a:rPr lang="en-US" dirty="0">
                <a:solidFill>
                  <a:srgbClr val="FF0000"/>
                </a:solidFill>
              </a:rPr>
              <a:t>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88FF4D21-FFEC-4139-A07D-8AF31DF2DA22}"/>
                  </a:ext>
                </a:extLst>
              </p:cNvPr>
              <p:cNvSpPr txBox="1"/>
              <p:nvPr/>
            </p:nvSpPr>
            <p:spPr>
              <a:xfrm>
                <a:off x="7859175" y="3152150"/>
                <a:ext cx="4162871" cy="9560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∅=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>
                                    <m:fPr>
                                      <m:ctrlP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ctrlP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𝐷𝑖𝑠𝑡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𝐷𝑖𝑠𝑡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𝐷𝑖𝑠𝑡</m:t>
                                  </m:r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8FF4D21-FFEC-4139-A07D-8AF31DF2D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175" y="3152150"/>
                <a:ext cx="4162871" cy="95609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ight Brace 29">
            <a:extLst>
              <a:ext uri="{FF2B5EF4-FFF2-40B4-BE49-F238E27FC236}">
                <a16:creationId xmlns="" xmlns:a16="http://schemas.microsoft.com/office/drawing/2014/main" id="{DB9E1159-9D65-4B50-B682-DF20FEB0BA6A}"/>
              </a:ext>
            </a:extLst>
          </p:cNvPr>
          <p:cNvSpPr/>
          <p:nvPr/>
        </p:nvSpPr>
        <p:spPr>
          <a:xfrm rot="16200000">
            <a:off x="3882662" y="1006792"/>
            <a:ext cx="434442" cy="6116962"/>
          </a:xfrm>
          <a:prstGeom prst="rightBrace">
            <a:avLst>
              <a:gd name="adj1" fmla="val 8333"/>
              <a:gd name="adj2" fmla="val 51542"/>
            </a:avLst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Brace 30">
            <a:extLst>
              <a:ext uri="{FF2B5EF4-FFF2-40B4-BE49-F238E27FC236}">
                <a16:creationId xmlns="" xmlns:a16="http://schemas.microsoft.com/office/drawing/2014/main" id="{48A46C8D-D79E-4BE1-8EAC-170CA10524D5}"/>
              </a:ext>
            </a:extLst>
          </p:cNvPr>
          <p:cNvSpPr/>
          <p:nvPr/>
        </p:nvSpPr>
        <p:spPr>
          <a:xfrm rot="16200000">
            <a:off x="3919268" y="2670962"/>
            <a:ext cx="287128" cy="5433330"/>
          </a:xfrm>
          <a:prstGeom prst="rightBrace">
            <a:avLst>
              <a:gd name="adj1" fmla="val 59287"/>
              <a:gd name="adj2" fmla="val 50701"/>
            </a:avLst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="" xmlns:a16="http://schemas.microsoft.com/office/drawing/2014/main" id="{7DC34BCD-5F74-49D7-BC59-CF1F5D06E22A}"/>
              </a:ext>
            </a:extLst>
          </p:cNvPr>
          <p:cNvCxnSpPr>
            <a:stCxn id="14" idx="4"/>
          </p:cNvCxnSpPr>
          <p:nvPr/>
        </p:nvCxnSpPr>
        <p:spPr>
          <a:xfrm>
            <a:off x="1053296" y="4353662"/>
            <a:ext cx="6094829" cy="321819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FE2EB2E1-7D7C-401F-BCDA-6AE7EAEEF03E}"/>
              </a:ext>
            </a:extLst>
          </p:cNvPr>
          <p:cNvCxnSpPr>
            <a:cxnSpLocks/>
          </p:cNvCxnSpPr>
          <p:nvPr/>
        </p:nvCxnSpPr>
        <p:spPr>
          <a:xfrm flipV="1">
            <a:off x="1104021" y="4439284"/>
            <a:ext cx="6094829" cy="345151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="" xmlns:a16="http://schemas.microsoft.com/office/drawing/2014/main" id="{3A7E5D57-05FA-4828-A63D-5DBAAEC89024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1178862" y="5018477"/>
            <a:ext cx="5756455" cy="610955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F5DF4806-6CC9-4AC0-995F-3C272AF52185}"/>
                  </a:ext>
                </a:extLst>
              </p:cNvPr>
              <p:cNvSpPr txBox="1"/>
              <p:nvPr/>
            </p:nvSpPr>
            <p:spPr>
              <a:xfrm>
                <a:off x="7881862" y="4310455"/>
                <a:ext cx="332135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𝑜𝑒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𝐷𝑖𝑠𝑡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𝐷𝑖𝑠𝑡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5DF4806-6CC9-4AC0-995F-3C272AF52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1862" y="4310455"/>
                <a:ext cx="3321358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2385" b="-65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37000" y="6141626"/>
            <a:ext cx="4114800" cy="365125"/>
          </a:xfrm>
        </p:spPr>
        <p:txBody>
          <a:bodyPr/>
          <a:lstStyle/>
          <a:p>
            <a:r>
              <a:rPr lang="en-US" smtClean="0"/>
              <a:t>© Solar Car Challenge Foundation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71000" y="6141626"/>
            <a:ext cx="2743200" cy="365125"/>
          </a:xfrm>
        </p:spPr>
        <p:txBody>
          <a:bodyPr/>
          <a:lstStyle/>
          <a:p>
            <a:fld id="{ED5DA324-180E-4A30-8C09-C3F0C3B68A80}" type="slidenum">
              <a:rPr lang="en-US" smtClean="0"/>
              <a:t>22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5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25" grpId="0" animBg="1"/>
      <p:bldP spid="26" grpId="0"/>
      <p:bldP spid="27" grpId="0"/>
      <p:bldP spid="27" grpId="1"/>
      <p:bldP spid="28" grpId="0"/>
      <p:bldP spid="28" grpId="1"/>
      <p:bldP spid="29" grpId="0"/>
      <p:bldP spid="29" grpId="1"/>
      <p:bldP spid="30" grpId="0" animBg="1"/>
      <p:bldP spid="30" grpId="1" animBg="1"/>
      <p:bldP spid="30" grpId="2" animBg="1"/>
      <p:bldP spid="31" grpId="0" animBg="1"/>
      <p:bldP spid="31" grpId="1" animBg="1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A7A0BF-6154-4390-A3EB-A531FB94E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Geometry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8D71CDD-3881-4FBD-8F37-8FBA6541C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Toe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Angle of the wheel and tire pointing away from the centerline of the vehicle</a:t>
            </a:r>
          </a:p>
          <a:p>
            <a:r>
              <a:rPr lang="en-US" dirty="0"/>
              <a:t>Caster</a:t>
            </a:r>
          </a:p>
          <a:p>
            <a:pPr lvl="1"/>
            <a:r>
              <a:rPr lang="en-US" dirty="0"/>
              <a:t>The angular displacement of the steering angle for the vertical axis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Camber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angle of the wheel and tire with respect to the vertical axis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Scrub Radius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distance between where the steering angle intersects the ground and the contact patch of the tire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A324-180E-4A30-8C09-C3F0C3B68A80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13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033382-4EE1-4DD7-9159-660F46B8C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Caster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F81211-B41C-4765-85C0-33B9334BE06D}"/>
              </a:ext>
            </a:extLst>
          </p:cNvPr>
          <p:cNvSpPr txBox="1"/>
          <p:nvPr/>
        </p:nvSpPr>
        <p:spPr>
          <a:xfrm>
            <a:off x="3162300" y="5005294"/>
            <a:ext cx="2590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Front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31800" y="1660166"/>
            <a:ext cx="4867037" cy="4289514"/>
            <a:chOff x="174813" y="1660166"/>
            <a:chExt cx="5333999" cy="47010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88324D3-1049-46FA-ACCE-58C6FFB9F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13" y="1830043"/>
              <a:ext cx="3886199" cy="4531189"/>
            </a:xfrm>
            <a:prstGeom prst="rect">
              <a:avLst/>
            </a:prstGeom>
          </p:spPr>
        </p:pic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xmlns="" id="{BBEC0A3E-8B95-4B09-B0D9-1F8E622EB7F4}"/>
                </a:ext>
              </a:extLst>
            </p:cNvPr>
            <p:cNvSpPr/>
            <p:nvPr/>
          </p:nvSpPr>
          <p:spPr>
            <a:xfrm rot="16200000">
              <a:off x="4823012" y="5275686"/>
              <a:ext cx="304800" cy="1066800"/>
            </a:xfrm>
            <a:prstGeom prst="downArrow">
              <a:avLst>
                <a:gd name="adj1" fmla="val 22549"/>
                <a:gd name="adj2" fmla="val 1519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FAB760C9-C11E-4C1B-9695-8DB16E0ECA47}"/>
                </a:ext>
              </a:extLst>
            </p:cNvPr>
            <p:cNvCxnSpPr/>
            <p:nvPr/>
          </p:nvCxnSpPr>
          <p:spPr>
            <a:xfrm>
              <a:off x="2232211" y="1828800"/>
              <a:ext cx="0" cy="4267200"/>
            </a:xfrm>
            <a:prstGeom prst="line">
              <a:avLst/>
            </a:prstGeom>
            <a:ln w="3810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A235979-B075-4587-96B8-0AF4FA34F000}"/>
                </a:ext>
              </a:extLst>
            </p:cNvPr>
            <p:cNvSpPr txBox="1"/>
            <p:nvPr/>
          </p:nvSpPr>
          <p:spPr>
            <a:xfrm>
              <a:off x="1976341" y="1660166"/>
              <a:ext cx="1600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Vertical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5C800B4F-385A-477D-A59C-C5274D271D62}"/>
                </a:ext>
              </a:extLst>
            </p:cNvPr>
            <p:cNvCxnSpPr>
              <a:cxnSpLocks/>
            </p:cNvCxnSpPr>
            <p:nvPr/>
          </p:nvCxnSpPr>
          <p:spPr>
            <a:xfrm>
              <a:off x="1851211" y="1828800"/>
              <a:ext cx="381000" cy="2819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BD0B100-0C08-401B-88CF-B93F7669B8CC}"/>
                </a:ext>
              </a:extLst>
            </p:cNvPr>
            <p:cNvSpPr txBox="1"/>
            <p:nvPr/>
          </p:nvSpPr>
          <p:spPr>
            <a:xfrm>
              <a:off x="1775014" y="1984977"/>
              <a:ext cx="45719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l-GR" sz="2000" b="1" dirty="0">
                  <a:solidFill>
                    <a:srgbClr val="FF0000"/>
                  </a:solidFill>
                </a:rPr>
                <a:t>θ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A324-180E-4A30-8C09-C3F0C3B68A80}" type="slidenum">
              <a:rPr lang="en-US" smtClean="0"/>
              <a:t>24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C9315FD0-FDD4-4051-82C2-C55B26954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274" y="1676400"/>
            <a:ext cx="5557826" cy="4500563"/>
          </a:xfrm>
        </p:spPr>
        <p:txBody>
          <a:bodyPr/>
          <a:lstStyle/>
          <a:p>
            <a:r>
              <a:rPr lang="en-US" dirty="0"/>
              <a:t>Creates straight line stability</a:t>
            </a:r>
          </a:p>
          <a:p>
            <a:r>
              <a:rPr lang="en-US" dirty="0"/>
              <a:t>Positive Caster</a:t>
            </a:r>
          </a:p>
          <a:p>
            <a:pPr lvl="1"/>
            <a:r>
              <a:rPr lang="en-US" dirty="0"/>
              <a:t>Steering wheel feedback</a:t>
            </a:r>
          </a:p>
          <a:p>
            <a:pPr lvl="1"/>
            <a:r>
              <a:rPr lang="en-US" dirty="0"/>
              <a:t>Makes car harder to turn</a:t>
            </a:r>
          </a:p>
          <a:p>
            <a:pPr lvl="1"/>
            <a:r>
              <a:rPr lang="en-US" dirty="0"/>
              <a:t>Causes wheels to self center</a:t>
            </a:r>
          </a:p>
          <a:p>
            <a:r>
              <a:rPr lang="en-US" dirty="0"/>
              <a:t>Negative Caster</a:t>
            </a:r>
          </a:p>
          <a:p>
            <a:pPr lvl="1"/>
            <a:r>
              <a:rPr lang="en-US" dirty="0"/>
              <a:t>Unstable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F3C0F4BB-E829-4E7D-895B-B724C9BF4033}"/>
              </a:ext>
            </a:extLst>
          </p:cNvPr>
          <p:cNvSpPr txBox="1">
            <a:spLocks/>
          </p:cNvSpPr>
          <p:nvPr/>
        </p:nvSpPr>
        <p:spPr>
          <a:xfrm>
            <a:off x="752091" y="5849039"/>
            <a:ext cx="3180869" cy="15548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Positive 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13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A7A0BF-6154-4390-A3EB-A531FB94E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Geometry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8D71CDD-3881-4FBD-8F37-8FBA6541C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Toe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Angle of the wheel and tire pointing away from the centerline of the vehicle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Caster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angular displacement of the steering angle for the vertical axis</a:t>
            </a:r>
          </a:p>
          <a:p>
            <a:r>
              <a:rPr lang="en-US" dirty="0"/>
              <a:t>Camber</a:t>
            </a:r>
          </a:p>
          <a:p>
            <a:pPr lvl="1"/>
            <a:r>
              <a:rPr lang="en-US" dirty="0"/>
              <a:t>The angle of the wheel and tire with respect to the vertical axis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Scrub Radius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distance between where the steering angle intersects the ground and the contact patch of the tire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A324-180E-4A30-8C09-C3F0C3B68A80}" type="slidenum">
              <a:rPr lang="en-US" smtClean="0"/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7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Camber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26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31800" y="1832393"/>
            <a:ext cx="3714265" cy="2400327"/>
            <a:chOff x="2495480" y="778040"/>
            <a:chExt cx="7658244" cy="4949104"/>
          </a:xfrm>
        </p:grpSpPr>
        <p:pic>
          <p:nvPicPr>
            <p:cNvPr id="7" name="Picture 6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F956FD35-170C-4D88-94EF-A50F4689F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679" y="1130856"/>
              <a:ext cx="7201045" cy="4596288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F43C62FF-FBFD-4F51-A930-4BBC841FB6CC}"/>
                </a:ext>
              </a:extLst>
            </p:cNvPr>
            <p:cNvCxnSpPr/>
            <p:nvPr/>
          </p:nvCxnSpPr>
          <p:spPr>
            <a:xfrm>
              <a:off x="3486078" y="1435657"/>
              <a:ext cx="0" cy="4267200"/>
            </a:xfrm>
            <a:prstGeom prst="line">
              <a:avLst/>
            </a:prstGeom>
            <a:ln w="3810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6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7E2DC390-7AF1-4F09-9E06-7910DFCB3A66}"/>
                </a:ext>
              </a:extLst>
            </p:cNvPr>
            <p:cNvSpPr txBox="1"/>
            <p:nvPr/>
          </p:nvSpPr>
          <p:spPr>
            <a:xfrm>
              <a:off x="2495480" y="778040"/>
              <a:ext cx="1828798" cy="7056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Vertical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19A95E61-4B3C-4E42-A077-FB4B6945FD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62278" y="1435657"/>
              <a:ext cx="762000" cy="4038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8">
                  <a:extLst>
                    <a:ext uri="{FF2B5EF4-FFF2-40B4-BE49-F238E27FC236}">
                      <a16:creationId xmlns:lc="http://schemas.openxmlformats.org/drawingml/2006/lockedCanvas" xmlns:a16="http://schemas.microsoft.com/office/drawing/2014/main" xmlns="" id="{AF990FF4-FD0B-4D6B-9E0C-F7AC4F42277E}"/>
                    </a:ext>
                  </a:extLst>
                </p:cNvPr>
                <p:cNvSpPr txBox="1"/>
                <p:nvPr/>
              </p:nvSpPr>
              <p:spPr>
                <a:xfrm>
                  <a:off x="3409878" y="4102657"/>
                  <a:ext cx="457196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8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xmlns:lc="http://schemas.openxmlformats.org/drawingml/2006/lockedCanvas" id="{AF990FF4-FD0B-4D6B-9E0C-F7AC4F4227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9878" y="4102657"/>
                  <a:ext cx="457196" cy="4001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44444" t="-21875" r="-19444" b="-562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" name="Group 11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5FB65276-29A3-4A54-B00C-31C81BC52A7A}"/>
                </a:ext>
              </a:extLst>
            </p:cNvPr>
            <p:cNvGrpSpPr/>
            <p:nvPr/>
          </p:nvGrpSpPr>
          <p:grpSpPr>
            <a:xfrm>
              <a:off x="9543997" y="5321856"/>
              <a:ext cx="342905" cy="385466"/>
              <a:chOff x="8266108" y="5715000"/>
              <a:chExt cx="368377" cy="461665"/>
            </a:xfrm>
          </p:grpSpPr>
          <p:sp>
            <p:nvSpPr>
              <p:cNvPr id="14" name="Oval 13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1E8A83BE-0489-4F66-8B96-925EB110A18B}"/>
                  </a:ext>
                </a:extLst>
              </p:cNvPr>
              <p:cNvSpPr/>
              <p:nvPr/>
            </p:nvSpPr>
            <p:spPr>
              <a:xfrm>
                <a:off x="8380412" y="58674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4885B4DB-E069-4058-87E6-EA68AF270B5D}"/>
                  </a:ext>
                </a:extLst>
              </p:cNvPr>
              <p:cNvSpPr/>
              <p:nvPr/>
            </p:nvSpPr>
            <p:spPr>
              <a:xfrm>
                <a:off x="8266108" y="5715000"/>
                <a:ext cx="368377" cy="46166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sp>
          <p:nvSpPr>
            <p:cNvPr id="13" name="Arc 12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B9FBDB6F-03AF-43F5-BAFE-E957A6F6CB48}"/>
                </a:ext>
              </a:extLst>
            </p:cNvPr>
            <p:cNvSpPr/>
            <p:nvPr/>
          </p:nvSpPr>
          <p:spPr>
            <a:xfrm rot="19107867">
              <a:off x="3358341" y="4092598"/>
              <a:ext cx="533393" cy="506497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F3C0F4BB-E829-4E7D-895B-B724C9BF4033}"/>
              </a:ext>
            </a:extLst>
          </p:cNvPr>
          <p:cNvSpPr txBox="1">
            <a:spLocks/>
          </p:cNvSpPr>
          <p:nvPr/>
        </p:nvSpPr>
        <p:spPr>
          <a:xfrm>
            <a:off x="965196" y="4245718"/>
            <a:ext cx="3180869" cy="15548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Negative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4562905" y="1667930"/>
            <a:ext cx="5118977" cy="2586560"/>
            <a:chOff x="1547819" y="1130857"/>
            <a:chExt cx="9096361" cy="4596287"/>
          </a:xfrm>
        </p:grpSpPr>
        <p:pic>
          <p:nvPicPr>
            <p:cNvPr id="18" name="Picture 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F956FD35-170C-4D88-94EF-A50F4689F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3331" y="1130857"/>
              <a:ext cx="6641165" cy="4596287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F43C62FF-FBFD-4F51-A930-4BBC841FB6CC}"/>
                </a:ext>
              </a:extLst>
            </p:cNvPr>
            <p:cNvCxnSpPr/>
            <p:nvPr/>
          </p:nvCxnSpPr>
          <p:spPr>
            <a:xfrm>
              <a:off x="3036791" y="1435657"/>
              <a:ext cx="0" cy="4267200"/>
            </a:xfrm>
            <a:prstGeom prst="line">
              <a:avLst/>
            </a:prstGeom>
            <a:ln w="3810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6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7E2DC390-7AF1-4F09-9E06-7910DFCB3A66}"/>
                </a:ext>
              </a:extLst>
            </p:cNvPr>
            <p:cNvSpPr txBox="1"/>
            <p:nvPr/>
          </p:nvSpPr>
          <p:spPr>
            <a:xfrm>
              <a:off x="1547819" y="1435657"/>
              <a:ext cx="1600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Vertical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19A95E61-4B3C-4E42-A077-FB4B6945FD48}"/>
                </a:ext>
              </a:extLst>
            </p:cNvPr>
            <p:cNvCxnSpPr>
              <a:cxnSpLocks/>
            </p:cNvCxnSpPr>
            <p:nvPr/>
          </p:nvCxnSpPr>
          <p:spPr>
            <a:xfrm>
              <a:off x="3112991" y="2426257"/>
              <a:ext cx="533400" cy="330088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8">
                  <a:extLst>
                    <a:ext uri="{FF2B5EF4-FFF2-40B4-BE49-F238E27FC236}">
                      <a16:creationId xmlns:lc="http://schemas.openxmlformats.org/drawingml/2006/lockedCanvas" xmlns:a16="http://schemas.microsoft.com/office/drawing/2014/main" xmlns="" id="{AF990FF4-FD0B-4D6B-9E0C-F7AC4F42277E}"/>
                    </a:ext>
                  </a:extLst>
                </p:cNvPr>
                <p:cNvSpPr txBox="1"/>
                <p:nvPr/>
              </p:nvSpPr>
              <p:spPr>
                <a:xfrm>
                  <a:off x="2967145" y="3797857"/>
                  <a:ext cx="457196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1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8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xmlns:lc="http://schemas.openxmlformats.org/drawingml/2006/lockedCanvas" id="{AF990FF4-FD0B-4D6B-9E0C-F7AC4F4227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7145" y="3797857"/>
                  <a:ext cx="457196" cy="40011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3333" t="-13514" r="-7143" b="-4054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14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50954712-AD8E-4B75-AF03-9BF39B39B7F9}"/>
                </a:ext>
              </a:extLst>
            </p:cNvPr>
            <p:cNvSpPr txBox="1"/>
            <p:nvPr/>
          </p:nvSpPr>
          <p:spPr>
            <a:xfrm>
              <a:off x="8053380" y="4860191"/>
              <a:ext cx="25908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>
                  <a:solidFill>
                    <a:srgbClr val="FF0000"/>
                  </a:solidFill>
                </a:rPr>
                <a:t>Front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5FB65276-29A3-4A54-B00C-31C81BC52A7A}"/>
                </a:ext>
              </a:extLst>
            </p:cNvPr>
            <p:cNvGrpSpPr/>
            <p:nvPr/>
          </p:nvGrpSpPr>
          <p:grpSpPr>
            <a:xfrm>
              <a:off x="9094710" y="5321856"/>
              <a:ext cx="342905" cy="385466"/>
              <a:chOff x="8266108" y="5715000"/>
              <a:chExt cx="368377" cy="461665"/>
            </a:xfrm>
          </p:grpSpPr>
          <p:sp>
            <p:nvSpPr>
              <p:cNvPr id="26" name="Oval 25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1E8A83BE-0489-4F66-8B96-925EB110A18B}"/>
                  </a:ext>
                </a:extLst>
              </p:cNvPr>
              <p:cNvSpPr/>
              <p:nvPr/>
            </p:nvSpPr>
            <p:spPr>
              <a:xfrm>
                <a:off x="8380412" y="58674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4885B4DB-E069-4058-87E6-EA68AF270B5D}"/>
                  </a:ext>
                </a:extLst>
              </p:cNvPr>
              <p:cNvSpPr/>
              <p:nvPr/>
            </p:nvSpPr>
            <p:spPr>
              <a:xfrm>
                <a:off x="8266108" y="5715000"/>
                <a:ext cx="368377" cy="46166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sp>
          <p:nvSpPr>
            <p:cNvPr id="25" name="Arc 24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CFE9B8D8-1BC1-49A9-A822-25247648F0DB}"/>
                </a:ext>
              </a:extLst>
            </p:cNvPr>
            <p:cNvSpPr/>
            <p:nvPr/>
          </p:nvSpPr>
          <p:spPr>
            <a:xfrm rot="7567476">
              <a:off x="2903282" y="3756931"/>
              <a:ext cx="533393" cy="506497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9" name="Content Placeholder 2">
            <a:extLst>
              <a:ext uri="{FF2B5EF4-FFF2-40B4-BE49-F238E27FC236}">
                <a16:creationId xmlns="" xmlns:a16="http://schemas.microsoft.com/office/drawing/2014/main" id="{F3C0F4BB-E829-4E7D-895B-B724C9BF4033}"/>
              </a:ext>
            </a:extLst>
          </p:cNvPr>
          <p:cNvSpPr txBox="1">
            <a:spLocks/>
          </p:cNvSpPr>
          <p:nvPr/>
        </p:nvSpPr>
        <p:spPr>
          <a:xfrm>
            <a:off x="5810301" y="4240822"/>
            <a:ext cx="3180869" cy="15548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Positive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31800" y="5170262"/>
            <a:ext cx="8290899" cy="99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7234D"/>
                </a:solidFill>
                <a:latin typeface="Franklin Gothic Demi" panose="020B0703020102020204" pitchFamily="34" charset="0"/>
              </a:rPr>
              <a:t>Affects grip and stability in cornering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7234D"/>
                </a:solidFill>
                <a:latin typeface="Franklin Gothic Demi" panose="020B0703020102020204" pitchFamily="34" charset="0"/>
              </a:rPr>
              <a:t>Not applicable to solar car racing</a:t>
            </a:r>
          </a:p>
        </p:txBody>
      </p:sp>
    </p:spTree>
    <p:extLst>
      <p:ext uri="{BB962C8B-B14F-4D97-AF65-F5344CB8AC3E}">
        <p14:creationId xmlns:p14="http://schemas.microsoft.com/office/powerpoint/2010/main" val="185226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A7A0BF-6154-4390-A3EB-A531FB94E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Geometry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8D71CDD-3881-4FBD-8F37-8FBA6541C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Toe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Angle of the wheel and tire pointing away from the centerline of the vehicle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Caster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angular displacement of the steering angle for the vertical axis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Camber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angle of the wheel and tire with respect to the vertical axis</a:t>
            </a:r>
          </a:p>
          <a:p>
            <a:r>
              <a:rPr lang="en-US" dirty="0"/>
              <a:t>Scrub Radius</a:t>
            </a:r>
          </a:p>
          <a:p>
            <a:pPr lvl="1"/>
            <a:r>
              <a:rPr lang="en-US" dirty="0"/>
              <a:t>The distance between where the steering angle intersects the ground and the contact patch of the tire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A324-180E-4A30-8C09-C3F0C3B68A80}" type="slidenum">
              <a:rPr lang="en-US" smtClean="0"/>
              <a:t>27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21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878C8E-190A-4FC3-9124-7F1AA7E01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Scrub </a:t>
            </a:r>
            <a:r>
              <a:rPr lang="en-US" dirty="0" smtClean="0"/>
              <a:t>Radius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31800" y="1749103"/>
            <a:ext cx="7158318" cy="4293889"/>
            <a:chOff x="1905000" y="1610754"/>
            <a:chExt cx="8077200" cy="48450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7CA1BA0-0923-4DE3-8D70-0FCF8103B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1" y="1610754"/>
              <a:ext cx="6096000" cy="4083470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D14E3AA2-876F-4F7B-B57F-D0FAABCB6FA5}"/>
                </a:ext>
              </a:extLst>
            </p:cNvPr>
            <p:cNvCxnSpPr>
              <a:cxnSpLocks/>
            </p:cNvCxnSpPr>
            <p:nvPr/>
          </p:nvCxnSpPr>
          <p:spPr>
            <a:xfrm>
              <a:off x="3581400" y="1752601"/>
              <a:ext cx="0" cy="3895725"/>
            </a:xfrm>
            <a:prstGeom prst="line">
              <a:avLst/>
            </a:prstGeom>
            <a:ln w="3810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D9208C06-E9DE-45B6-9D76-6C7A2DBABADA}"/>
                </a:ext>
              </a:extLst>
            </p:cNvPr>
            <p:cNvCxnSpPr/>
            <p:nvPr/>
          </p:nvCxnSpPr>
          <p:spPr>
            <a:xfrm>
              <a:off x="1905000" y="5648325"/>
              <a:ext cx="8077200" cy="0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8C8E7E1D-8352-4C91-AA0A-22F8013DEA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1950" y="1981201"/>
              <a:ext cx="704850" cy="3667125"/>
            </a:xfrm>
            <a:prstGeom prst="line">
              <a:avLst/>
            </a:prstGeom>
            <a:ln w="3810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9080A965-C563-481D-B71C-2FAC19FA1687}"/>
                </a:ext>
              </a:extLst>
            </p:cNvPr>
            <p:cNvSpPr/>
            <p:nvPr/>
          </p:nvSpPr>
          <p:spPr>
            <a:xfrm>
              <a:off x="3505236" y="5580640"/>
              <a:ext cx="152328" cy="1353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7E75A19-C655-4028-8BDF-CB4AB190861D}"/>
                </a:ext>
              </a:extLst>
            </p:cNvPr>
            <p:cNvSpPr/>
            <p:nvPr/>
          </p:nvSpPr>
          <p:spPr>
            <a:xfrm>
              <a:off x="4095787" y="5591533"/>
              <a:ext cx="152328" cy="1353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xmlns="" id="{2C8984C2-7768-4587-9D55-C43B356C81BD}"/>
                </a:ext>
              </a:extLst>
            </p:cNvPr>
            <p:cNvSpPr/>
            <p:nvPr/>
          </p:nvSpPr>
          <p:spPr>
            <a:xfrm rot="5400000">
              <a:off x="3808388" y="5685586"/>
              <a:ext cx="152328" cy="380976"/>
            </a:xfrm>
            <a:prstGeom prst="righ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78BED92-4BEE-47D0-A6E6-B616982CB3E9}"/>
                </a:ext>
              </a:extLst>
            </p:cNvPr>
            <p:cNvSpPr txBox="1"/>
            <p:nvPr/>
          </p:nvSpPr>
          <p:spPr>
            <a:xfrm>
              <a:off x="3078081" y="6086499"/>
              <a:ext cx="138691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 anchorCtr="1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Scrub Radius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©Solar Car Challenge Foundation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DA324-180E-4A30-8C09-C3F0C3B68A80}" type="slidenum">
              <a:rPr lang="en-US" smtClean="0"/>
              <a:t>28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F3C0F4BB-E829-4E7D-895B-B724C9BF4033}"/>
              </a:ext>
            </a:extLst>
          </p:cNvPr>
          <p:cNvSpPr txBox="1">
            <a:spLocks/>
          </p:cNvSpPr>
          <p:nvPr/>
        </p:nvSpPr>
        <p:spPr>
          <a:xfrm>
            <a:off x="2743341" y="5387335"/>
            <a:ext cx="3180869" cy="15548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Positive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lc="http://schemas.openxmlformats.org/drawingml/2006/lockedCanvas" xmlns:a16="http://schemas.microsoft.com/office/drawing/2014/main" xmlns="" id="{77BCA0FF-EBE8-4C2C-870F-047B8BC77992}"/>
              </a:ext>
            </a:extLst>
          </p:cNvPr>
          <p:cNvSpPr>
            <a:spLocks noGrp="1"/>
          </p:cNvSpPr>
          <p:nvPr/>
        </p:nvSpPr>
        <p:spPr>
          <a:xfrm>
            <a:off x="7719377" y="1813430"/>
            <a:ext cx="41678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defTabSz="914400"/>
            <a:r>
              <a:rPr lang="en-US" sz="2800" dirty="0">
                <a:solidFill>
                  <a:srgbClr val="17234D"/>
                </a:solidFill>
                <a:latin typeface="Franklin Gothic Demi" panose="020B0703020102020204" pitchFamily="34" charset="0"/>
              </a:rPr>
              <a:t>Coffee Cup Experiment</a:t>
            </a:r>
          </a:p>
          <a:p>
            <a:pPr marL="228600" indent="-228600" defTabSz="914400"/>
            <a:r>
              <a:rPr lang="en-US" sz="2800" dirty="0">
                <a:solidFill>
                  <a:srgbClr val="17234D"/>
                </a:solidFill>
                <a:latin typeface="Franklin Gothic Demi" panose="020B0703020102020204" pitchFamily="34" charset="0"/>
              </a:rPr>
              <a:t>Harder to Turn</a:t>
            </a:r>
          </a:p>
          <a:p>
            <a:pPr marL="228600" indent="-228600" defTabSz="914400"/>
            <a:r>
              <a:rPr lang="en-US" sz="2800" dirty="0">
                <a:solidFill>
                  <a:srgbClr val="17234D"/>
                </a:solidFill>
                <a:latin typeface="Franklin Gothic Demi" panose="020B0703020102020204" pitchFamily="34" charset="0"/>
              </a:rPr>
              <a:t>Increase wear on tire</a:t>
            </a:r>
          </a:p>
          <a:p>
            <a:pPr marL="228600" indent="-228600" defTabSz="914400"/>
            <a:r>
              <a:rPr lang="en-US" sz="2800" dirty="0">
                <a:solidFill>
                  <a:srgbClr val="17234D"/>
                </a:solidFill>
                <a:latin typeface="Franklin Gothic Demi" panose="020B0703020102020204" pitchFamily="34" charset="0"/>
              </a:rPr>
              <a:t>Positive</a:t>
            </a:r>
          </a:p>
          <a:p>
            <a:pPr marL="685663" lvl="2" indent="-228600" defTabSz="914400">
              <a:spcBef>
                <a:spcPts val="1000"/>
              </a:spcBef>
            </a:pPr>
            <a:r>
              <a:rPr lang="en-US" sz="2400" dirty="0">
                <a:solidFill>
                  <a:srgbClr val="17234D"/>
                </a:solidFill>
                <a:latin typeface="Franklin Gothic Demi" panose="020B0703020102020204" pitchFamily="34" charset="0"/>
              </a:rPr>
              <a:t>Cause center seeking</a:t>
            </a:r>
          </a:p>
        </p:txBody>
      </p:sp>
    </p:spTree>
    <p:extLst>
      <p:ext uri="{BB962C8B-B14F-4D97-AF65-F5344CB8AC3E}">
        <p14:creationId xmlns:p14="http://schemas.microsoft.com/office/powerpoint/2010/main" val="22563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Getting your car rolling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Building the Vehicle Frame</a:t>
            </a:r>
          </a:p>
          <a:p>
            <a:pPr lvl="1"/>
            <a:r>
              <a:rPr lang="en-US" dirty="0" smtClean="0"/>
              <a:t>Materials </a:t>
            </a:r>
          </a:p>
          <a:p>
            <a:pPr lvl="1"/>
            <a:r>
              <a:rPr lang="en-US" dirty="0" smtClean="0"/>
              <a:t>Roll bar and Crush Zones</a:t>
            </a:r>
          </a:p>
          <a:p>
            <a:pPr lvl="1"/>
            <a:r>
              <a:rPr lang="en-US" dirty="0" smtClean="0"/>
              <a:t>Suspension and Steering</a:t>
            </a:r>
          </a:p>
          <a:p>
            <a:pPr lvl="1"/>
            <a:r>
              <a:rPr lang="en-US" b="1" dirty="0" smtClean="0"/>
              <a:t>Wheels and Brakes</a:t>
            </a:r>
            <a:endParaRPr lang="en-US" b="1" dirty="0"/>
          </a:p>
        </p:txBody>
      </p:sp>
      <p:pic>
        <p:nvPicPr>
          <p:cNvPr id="4" name="Picture 3" descr="Sundanc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548" y="1892060"/>
            <a:ext cx="5086552" cy="406924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9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457731" cy="4500563"/>
          </a:xfrm>
        </p:spPr>
        <p:txBody>
          <a:bodyPr/>
          <a:lstStyle/>
          <a:p>
            <a:r>
              <a:rPr lang="en-US" dirty="0" smtClean="0"/>
              <a:t>Mild/Carbon Steel</a:t>
            </a:r>
          </a:p>
          <a:p>
            <a:pPr lvl="1"/>
            <a:r>
              <a:rPr lang="en-US" dirty="0" smtClean="0"/>
              <a:t>Really easy to work with (MIG welding)</a:t>
            </a:r>
          </a:p>
          <a:p>
            <a:pPr lvl="1"/>
            <a:r>
              <a:rPr lang="en-US" dirty="0" smtClean="0"/>
              <a:t>Inexpensive (&lt;$1/foot)</a:t>
            </a:r>
          </a:p>
          <a:p>
            <a:pPr lvl="1"/>
            <a:r>
              <a:rPr lang="en-US" dirty="0" smtClean="0"/>
              <a:t>Heavy</a:t>
            </a:r>
          </a:p>
          <a:p>
            <a:pPr lvl="1"/>
            <a:r>
              <a:rPr lang="en-US" dirty="0" smtClean="0"/>
              <a:t>Can be easily changed/modified</a:t>
            </a:r>
          </a:p>
          <a:p>
            <a:pPr lvl="1"/>
            <a:r>
              <a:rPr lang="en-US" dirty="0" smtClean="0"/>
              <a:t>Readily accessible</a:t>
            </a:r>
          </a:p>
          <a:p>
            <a:pPr lvl="1"/>
            <a:r>
              <a:rPr lang="en-US" dirty="0" smtClean="0"/>
              <a:t>Comes in a large variety of sizes and wall thicknesses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122" name="Picture 2" descr="http://www.solarcarchallenge.org/challenge/teams2005/califor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075" y="1676400"/>
            <a:ext cx="4630853" cy="308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7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095124" cy="4500563"/>
          </a:xfrm>
        </p:spPr>
        <p:txBody>
          <a:bodyPr/>
          <a:lstStyle/>
          <a:p>
            <a:r>
              <a:rPr lang="en-US" dirty="0" smtClean="0"/>
              <a:t>One of the most difficult parts to source</a:t>
            </a:r>
          </a:p>
          <a:p>
            <a:r>
              <a:rPr lang="en-US" dirty="0" smtClean="0"/>
              <a:t>Choices need to be made very early in the design process	</a:t>
            </a:r>
          </a:p>
          <a:p>
            <a:r>
              <a:rPr lang="en-US" dirty="0" smtClean="0"/>
              <a:t>Three wheel designs:</a:t>
            </a:r>
          </a:p>
          <a:p>
            <a:pPr lvl="1"/>
            <a:r>
              <a:rPr lang="en-US" dirty="0" smtClean="0"/>
              <a:t>Lighter</a:t>
            </a:r>
          </a:p>
          <a:p>
            <a:pPr lvl="1"/>
            <a:r>
              <a:rPr lang="en-US" dirty="0" smtClean="0"/>
              <a:t>Easier to align</a:t>
            </a:r>
          </a:p>
          <a:p>
            <a:pPr lvl="1"/>
            <a:r>
              <a:rPr lang="en-US" dirty="0" smtClean="0"/>
              <a:t>Less expensive</a:t>
            </a:r>
          </a:p>
          <a:p>
            <a:pPr lvl="1"/>
            <a:r>
              <a:rPr lang="en-US" dirty="0" smtClean="0"/>
              <a:t>Not as safe</a:t>
            </a:r>
          </a:p>
          <a:p>
            <a:pPr lvl="1"/>
            <a:endParaRPr lang="en-US" dirty="0" smtClean="0"/>
          </a:p>
        </p:txBody>
      </p:sp>
      <p:pic>
        <p:nvPicPr>
          <p:cNvPr id="4" name="Picture 3" descr="Lady Rac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638" y="1676400"/>
            <a:ext cx="4707462" cy="311869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96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Four wheel designs</a:t>
            </a:r>
          </a:p>
          <a:p>
            <a:pPr lvl="1"/>
            <a:r>
              <a:rPr lang="en-US" dirty="0" smtClean="0"/>
              <a:t>More parts means higher cost</a:t>
            </a:r>
          </a:p>
          <a:p>
            <a:pPr lvl="1"/>
            <a:r>
              <a:rPr lang="en-US" dirty="0" smtClean="0"/>
              <a:t>Harder to get alignment correct</a:t>
            </a:r>
          </a:p>
          <a:p>
            <a:pPr lvl="1"/>
            <a:r>
              <a:rPr lang="en-US" dirty="0" smtClean="0"/>
              <a:t>Weight distribution less critical</a:t>
            </a:r>
          </a:p>
          <a:p>
            <a:pPr lvl="1"/>
            <a:r>
              <a:rPr lang="en-US" dirty="0" smtClean="0"/>
              <a:t>Much safer in the event of a flat</a:t>
            </a:r>
          </a:p>
          <a:p>
            <a:pPr lvl="1"/>
            <a:r>
              <a:rPr lang="en-US" dirty="0" smtClean="0"/>
              <a:t>Can “straddle” dead animals on the road</a:t>
            </a:r>
          </a:p>
          <a:p>
            <a:endParaRPr lang="en-US" dirty="0"/>
          </a:p>
          <a:p>
            <a:r>
              <a:rPr lang="en-US" dirty="0" smtClean="0"/>
              <a:t>Required for Cruiser Division</a:t>
            </a:r>
          </a:p>
          <a:p>
            <a:pPr lvl="1"/>
            <a:endParaRPr lang="en-US" dirty="0"/>
          </a:p>
        </p:txBody>
      </p:sp>
      <p:pic>
        <p:nvPicPr>
          <p:cNvPr id="4" name="Picture 3" descr="four whe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176" y="1775497"/>
            <a:ext cx="4766784" cy="381342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7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1" y="1676400"/>
            <a:ext cx="6284310" cy="4500563"/>
          </a:xfrm>
        </p:spPr>
        <p:txBody>
          <a:bodyPr/>
          <a:lstStyle/>
          <a:p>
            <a:r>
              <a:rPr lang="en-US" dirty="0" smtClean="0"/>
              <a:t>Wheel choices (must be able to handle the weight of the car and lateral forces from turning)</a:t>
            </a:r>
          </a:p>
          <a:p>
            <a:pPr lvl="1"/>
            <a:r>
              <a:rPr lang="en-US" dirty="0" smtClean="0"/>
              <a:t>NGM wheels and tires</a:t>
            </a:r>
          </a:p>
          <a:p>
            <a:pPr lvl="1"/>
            <a:r>
              <a:rPr lang="en-US" dirty="0" smtClean="0"/>
              <a:t>Motorcycle</a:t>
            </a:r>
          </a:p>
          <a:p>
            <a:pPr lvl="1"/>
            <a:r>
              <a:rPr lang="en-US" dirty="0" smtClean="0"/>
              <a:t>Junior Dragster</a:t>
            </a:r>
          </a:p>
          <a:p>
            <a:pPr lvl="1"/>
            <a:r>
              <a:rPr lang="en-US" dirty="0" smtClean="0"/>
              <a:t>Bicycle</a:t>
            </a:r>
            <a:endParaRPr lang="en-US" dirty="0"/>
          </a:p>
        </p:txBody>
      </p:sp>
      <p:pic>
        <p:nvPicPr>
          <p:cNvPr id="4" name="Picture 3" descr="NGM Whe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753" y="1676400"/>
            <a:ext cx="4719723" cy="353979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0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Wheels</a:t>
            </a:r>
            <a:endParaRPr lang="en-US" dirty="0"/>
          </a:p>
        </p:txBody>
      </p:sp>
      <p:pic>
        <p:nvPicPr>
          <p:cNvPr id="5" name="Picture 4" descr="Spoked wheel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938" y="1794045"/>
            <a:ext cx="3244746" cy="4326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560" y="1794046"/>
            <a:ext cx="3988333" cy="432632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4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Solar car must have two, independent, braking systems that allow the driver to stop the vehicle safely and quickly.</a:t>
            </a:r>
          </a:p>
          <a:p>
            <a:pPr lvl="1"/>
            <a:r>
              <a:rPr lang="en-US" dirty="0" smtClean="0"/>
              <a:t>Most cars use hydraulic disk brakes</a:t>
            </a:r>
          </a:p>
          <a:p>
            <a:pPr lvl="1"/>
            <a:r>
              <a:rPr lang="en-US" dirty="0" smtClean="0"/>
              <a:t>MCP single caliper brakes are easy to install and relatively inexpensive.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 descr="Big-Bore-Front-Hydraulic-Caliper-6005355809-151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600" y="3411417"/>
            <a:ext cx="3158619" cy="2765546"/>
          </a:xfrm>
          <a:prstGeom prst="rect">
            <a:avLst/>
          </a:prstGeom>
        </p:spPr>
      </p:pic>
      <p:pic>
        <p:nvPicPr>
          <p:cNvPr id="5" name="Picture 4" descr="Billet-Hydraulic-Master-Cylinder---Red-600509R5802-151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498" y="3411417"/>
            <a:ext cx="2735155" cy="276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6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Brake Pedals</a:t>
            </a:r>
            <a:endParaRPr lang="en-US" dirty="0"/>
          </a:p>
        </p:txBody>
      </p:sp>
      <p:pic>
        <p:nvPicPr>
          <p:cNvPr id="3" name="Picture 2" descr="Mechanical - 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791169"/>
            <a:ext cx="5785608" cy="433920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35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1799" y="1676400"/>
            <a:ext cx="5212255" cy="450056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Brake pedals must also be independent</a:t>
            </a:r>
          </a:p>
          <a:p>
            <a:pPr lvl="1"/>
            <a:r>
              <a:rPr lang="en-US" dirty="0" smtClean="0"/>
              <a:t>Pedals, master cylinder, etc. separate for each system</a:t>
            </a:r>
          </a:p>
          <a:p>
            <a:endParaRPr lang="en-US" dirty="0"/>
          </a:p>
          <a:p>
            <a:r>
              <a:rPr lang="en-US" dirty="0" smtClean="0"/>
              <a:t>Can </a:t>
            </a:r>
            <a:r>
              <a:rPr lang="en-US" b="1" dirty="0" smtClean="0"/>
              <a:t>no longer</a:t>
            </a:r>
            <a:r>
              <a:rPr lang="en-US" dirty="0" smtClean="0"/>
              <a:t> “link” pedals together</a:t>
            </a:r>
          </a:p>
          <a:p>
            <a:pPr lvl="1"/>
            <a:r>
              <a:rPr lang="en-US" dirty="0" smtClean="0"/>
              <a:t>New rules change for 2021-2022</a:t>
            </a:r>
          </a:p>
          <a:p>
            <a:endParaRPr lang="en-US" dirty="0"/>
          </a:p>
          <a:p>
            <a:r>
              <a:rPr lang="en-US" dirty="0" smtClean="0"/>
              <a:t>Must be operated by foot (no hand brakes)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744499" y="1661721"/>
            <a:ext cx="95090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en-US" sz="11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248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Brake Testing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1800" y="1676400"/>
            <a:ext cx="7545552" cy="4500563"/>
          </a:xfrm>
        </p:spPr>
        <p:txBody>
          <a:bodyPr/>
          <a:lstStyle/>
          <a:p>
            <a:r>
              <a:rPr lang="en-US" dirty="0" smtClean="0"/>
              <a:t>Brakes are tested both statically and dynamically at the event.</a:t>
            </a:r>
          </a:p>
          <a:p>
            <a:pPr lvl="1"/>
            <a:r>
              <a:rPr lang="en-US" dirty="0" smtClean="0"/>
              <a:t>Static = Test strength of brakes at rest</a:t>
            </a:r>
          </a:p>
          <a:p>
            <a:pPr lvl="1"/>
            <a:r>
              <a:rPr lang="en-US" dirty="0" smtClean="0"/>
              <a:t>Dynamic = Test how fast brakes can stop car</a:t>
            </a:r>
          </a:p>
          <a:p>
            <a:endParaRPr lang="en-US" dirty="0" smtClean="0"/>
          </a:p>
          <a:p>
            <a:r>
              <a:rPr lang="en-US" dirty="0" smtClean="0"/>
              <a:t>Many vehicles have brake problems. Brakes must be tested before you arrive at the event!</a:t>
            </a:r>
          </a:p>
          <a:p>
            <a:endParaRPr lang="en-US" dirty="0"/>
          </a:p>
        </p:txBody>
      </p:sp>
      <p:pic>
        <p:nvPicPr>
          <p:cNvPr id="4" name="Picture 3" descr="brake and wheel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442" y="1727200"/>
            <a:ext cx="3242442" cy="4323256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7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the Vehicle Frame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William Shih, Deputy Race Director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4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237014" cy="4500563"/>
          </a:xfrm>
        </p:spPr>
        <p:txBody>
          <a:bodyPr/>
          <a:lstStyle/>
          <a:p>
            <a:r>
              <a:rPr lang="en-US" dirty="0" err="1" smtClean="0"/>
              <a:t>Chromoly</a:t>
            </a:r>
            <a:r>
              <a:rPr lang="en-US" dirty="0" smtClean="0"/>
              <a:t> Steel</a:t>
            </a:r>
          </a:p>
          <a:p>
            <a:pPr lvl="1"/>
            <a:r>
              <a:rPr lang="en-US" dirty="0" smtClean="0"/>
              <a:t>More expensive ($4/foot) (+welding wire @ $15/</a:t>
            </a:r>
            <a:r>
              <a:rPr lang="en-US" dirty="0" err="1" smtClean="0"/>
              <a:t>lb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Light weight</a:t>
            </a:r>
          </a:p>
          <a:p>
            <a:pPr lvl="1"/>
            <a:r>
              <a:rPr lang="en-US" dirty="0" smtClean="0"/>
              <a:t>Can be easily changed/modified</a:t>
            </a:r>
          </a:p>
          <a:p>
            <a:pPr lvl="1"/>
            <a:r>
              <a:rPr lang="en-US" dirty="0" smtClean="0"/>
              <a:t>Comes in a large variety of sizes and wall thicknesses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6" name="Picture 5" descr="Mechanical -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353" y="1676400"/>
            <a:ext cx="4602574" cy="344388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0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Aluminum</a:t>
            </a:r>
          </a:p>
          <a:p>
            <a:pPr lvl="1"/>
            <a:r>
              <a:rPr lang="en-US" dirty="0" smtClean="0"/>
              <a:t>Very stiff for its weight</a:t>
            </a:r>
          </a:p>
          <a:p>
            <a:pPr lvl="1"/>
            <a:r>
              <a:rPr lang="en-US" dirty="0" smtClean="0"/>
              <a:t>Harder to weld (TIG)</a:t>
            </a:r>
          </a:p>
          <a:p>
            <a:pPr lvl="1"/>
            <a:r>
              <a:rPr lang="en-US" dirty="0" smtClean="0"/>
              <a:t>Generally tubular; notch to get better fit</a:t>
            </a:r>
          </a:p>
          <a:p>
            <a:pPr lvl="1"/>
            <a:r>
              <a:rPr lang="en-US" dirty="0" smtClean="0"/>
              <a:t>Needs more material to resist fatigue</a:t>
            </a:r>
          </a:p>
          <a:p>
            <a:pPr lvl="1"/>
            <a:r>
              <a:rPr lang="en-US" dirty="0" smtClean="0"/>
              <a:t>Can be difficult to repair</a:t>
            </a:r>
          </a:p>
          <a:p>
            <a:pPr lvl="1"/>
            <a:endParaRPr lang="en-US" dirty="0"/>
          </a:p>
        </p:txBody>
      </p:sp>
      <p:pic>
        <p:nvPicPr>
          <p:cNvPr id="4" name="Picture 3" descr="Aluminum fr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213" y="1676400"/>
            <a:ext cx="4658887" cy="309816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5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Titanium</a:t>
            </a:r>
          </a:p>
          <a:p>
            <a:pPr lvl="1"/>
            <a:r>
              <a:rPr lang="en-US" smtClean="0"/>
              <a:t>Light </a:t>
            </a:r>
          </a:p>
          <a:p>
            <a:pPr lvl="1"/>
            <a:r>
              <a:rPr lang="en-US" smtClean="0"/>
              <a:t>Strong (but not stiff)</a:t>
            </a:r>
          </a:p>
          <a:p>
            <a:pPr lvl="1"/>
            <a:r>
              <a:rPr lang="en-US" smtClean="0"/>
              <a:t>Absorbs shock</a:t>
            </a:r>
          </a:p>
          <a:p>
            <a:pPr lvl="1"/>
            <a:r>
              <a:rPr lang="en-US" smtClean="0"/>
              <a:t>Hard to weld</a:t>
            </a:r>
          </a:p>
          <a:p>
            <a:pPr lvl="1"/>
            <a:r>
              <a:rPr lang="en-US" smtClean="0"/>
              <a:t>Expensive</a:t>
            </a:r>
          </a:p>
          <a:p>
            <a:pPr lvl="1"/>
            <a:r>
              <a:rPr lang="en-US" smtClean="0"/>
              <a:t>Limited sizes</a:t>
            </a:r>
            <a:endParaRPr lang="en-US" dirty="0" smtClean="0"/>
          </a:p>
        </p:txBody>
      </p:sp>
      <p:pic>
        <p:nvPicPr>
          <p:cNvPr id="4" name="Picture 3" descr="Titanium Fr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423" y="1676400"/>
            <a:ext cx="5129677" cy="3911379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3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Material for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599621" cy="4500563"/>
          </a:xfrm>
        </p:spPr>
        <p:txBody>
          <a:bodyPr/>
          <a:lstStyle/>
          <a:p>
            <a:r>
              <a:rPr lang="en-US" dirty="0" smtClean="0"/>
              <a:t>Carbon Fiber (composites)</a:t>
            </a:r>
          </a:p>
          <a:p>
            <a:pPr lvl="1"/>
            <a:r>
              <a:rPr lang="en-US" dirty="0" smtClean="0"/>
              <a:t>Lightest and stiffest</a:t>
            </a:r>
          </a:p>
          <a:p>
            <a:pPr lvl="1"/>
            <a:r>
              <a:rPr lang="en-US" dirty="0" smtClean="0"/>
              <a:t>Can be formed to any shape</a:t>
            </a:r>
          </a:p>
          <a:p>
            <a:pPr lvl="1"/>
            <a:r>
              <a:rPr lang="en-US" dirty="0" smtClean="0"/>
              <a:t>Expensive</a:t>
            </a:r>
          </a:p>
          <a:p>
            <a:pPr lvl="1"/>
            <a:r>
              <a:rPr lang="en-US" dirty="0" smtClean="0"/>
              <a:t>Needs careful planning</a:t>
            </a:r>
          </a:p>
          <a:p>
            <a:pPr lvl="1"/>
            <a:r>
              <a:rPr lang="en-US" dirty="0" smtClean="0"/>
              <a:t>Learning curve is steep</a:t>
            </a:r>
          </a:p>
          <a:p>
            <a:pPr lvl="1"/>
            <a:r>
              <a:rPr lang="en-US" dirty="0" smtClean="0"/>
              <a:t>Very hard to repair on the side of the road</a:t>
            </a:r>
          </a:p>
          <a:p>
            <a:pPr lvl="1"/>
            <a:r>
              <a:rPr lang="en-US" dirty="0" smtClean="0"/>
              <a:t>Need professional engineer certification if used for roll cage, roll bar, or crush zone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 descr="Carbon Fr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585" y="1676400"/>
            <a:ext cx="4527515" cy="3395636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0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Vehicle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Materials </a:t>
            </a:r>
          </a:p>
          <a:p>
            <a:r>
              <a:rPr lang="en-US" b="1" dirty="0" smtClean="0"/>
              <a:t>Roll bar and Crush Zones</a:t>
            </a:r>
          </a:p>
          <a:p>
            <a:r>
              <a:rPr lang="en-US" dirty="0" smtClean="0"/>
              <a:t>Suspension and Steering</a:t>
            </a:r>
          </a:p>
          <a:p>
            <a:r>
              <a:rPr lang="en-US" dirty="0" smtClean="0"/>
              <a:t>Wheels and Brakes</a:t>
            </a:r>
            <a:endParaRPr lang="en-US" dirty="0"/>
          </a:p>
        </p:txBody>
      </p:sp>
      <p:pic>
        <p:nvPicPr>
          <p:cNvPr id="4" name="Picture 3" descr="Sundanc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548" y="1892060"/>
            <a:ext cx="5086552" cy="406924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5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Roll Cage, Crush Zone, Roll Bar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31800" y="1676400"/>
            <a:ext cx="7057571" cy="4500563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Roll Cage – </a:t>
            </a:r>
            <a:r>
              <a:rPr lang="en-US" b="1" i="1" dirty="0" smtClean="0"/>
              <a:t>rigid protection </a:t>
            </a:r>
            <a:r>
              <a:rPr lang="en-US" dirty="0" smtClean="0"/>
              <a:t>encompassing entire driver; minimum OD of 1.9cm; minimum 5cm clearance to driver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Crush Zone – structural components </a:t>
            </a:r>
            <a:r>
              <a:rPr lang="en-US" b="1" i="1" dirty="0" smtClean="0"/>
              <a:t>designed to collapse</a:t>
            </a:r>
            <a:r>
              <a:rPr lang="en-US" dirty="0" smtClean="0"/>
              <a:t> on impact; minimum 15cm clearance to driver; minimum coverage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Roll Bar – </a:t>
            </a:r>
            <a:r>
              <a:rPr lang="en-US" b="1" i="1" dirty="0" smtClean="0"/>
              <a:t>protects driver in event of rollover</a:t>
            </a:r>
            <a:r>
              <a:rPr lang="en-US" dirty="0" smtClean="0"/>
              <a:t>; continuous piece of metal; minimum 5cm vertical clearance; minimum OD of 5cm; minimum wall thickness based on material; welded to frame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Specialty Workshop 2022                       Building the Vehicle Frame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Solar Car Challenge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371" y="3698648"/>
            <a:ext cx="3304419" cy="2478315"/>
          </a:xfrm>
          <a:prstGeom prst="rect">
            <a:avLst/>
          </a:prstGeom>
        </p:spPr>
      </p:pic>
      <p:pic>
        <p:nvPicPr>
          <p:cNvPr id="3076" name="Picture 4" descr="http://www.solarcarchallenge.org/challenge/photos/2019/days1/photo/s1day3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7302" y="1676400"/>
            <a:ext cx="3606815" cy="239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22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A3E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00347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b="1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MP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A3E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00347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b="1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-ADP-Template_16x9_LMPI.potx" id="{F2605994-99EB-48C7-9182-8693BF9A7F74}" vid="{4E6A7601-085F-4213-A87F-B5CAC493E29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1743</Words>
  <Application>Microsoft Office PowerPoint</Application>
  <PresentationFormat>Widescreen</PresentationFormat>
  <Paragraphs>391</Paragraphs>
  <Slides>37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Agency FB</vt:lpstr>
      <vt:lpstr>Arial</vt:lpstr>
      <vt:lpstr>Calibri</vt:lpstr>
      <vt:lpstr>Calibri Light</vt:lpstr>
      <vt:lpstr>Cambria Math</vt:lpstr>
      <vt:lpstr>Franklin Gothic Demi</vt:lpstr>
      <vt:lpstr>Wingdings</vt:lpstr>
      <vt:lpstr>Office Theme</vt:lpstr>
      <vt:lpstr>6_Office Theme</vt:lpstr>
      <vt:lpstr>1_LMPI</vt:lpstr>
      <vt:lpstr>Building the Vehicle Frame</vt:lpstr>
      <vt:lpstr>Building the Vehicle Frame</vt:lpstr>
      <vt:lpstr>Material for the frame</vt:lpstr>
      <vt:lpstr>Material for the frame</vt:lpstr>
      <vt:lpstr>Material for the frame</vt:lpstr>
      <vt:lpstr>Material for the frame</vt:lpstr>
      <vt:lpstr>Material for the frame</vt:lpstr>
      <vt:lpstr>Building the Vehicle Frame</vt:lpstr>
      <vt:lpstr>Roll Cage, Crush Zone, Roll Bar</vt:lpstr>
      <vt:lpstr>Roll Bar Example</vt:lpstr>
      <vt:lpstr>Crush Zone</vt:lpstr>
      <vt:lpstr>Crush Zone Structure</vt:lpstr>
      <vt:lpstr>Roll Cage / Roll Bar / Crush Zone Example</vt:lpstr>
      <vt:lpstr>Roll Cage / Crush Zone Example</vt:lpstr>
      <vt:lpstr>Building the Vehicle Frame</vt:lpstr>
      <vt:lpstr>Suspension Components</vt:lpstr>
      <vt:lpstr>Common Front Suspension Types</vt:lpstr>
      <vt:lpstr>Suspension/Steering Considerations</vt:lpstr>
      <vt:lpstr>Ackerman Steering</vt:lpstr>
      <vt:lpstr>Steering Geometry</vt:lpstr>
      <vt:lpstr>Toe Geometry</vt:lpstr>
      <vt:lpstr>Measuring Toe</vt:lpstr>
      <vt:lpstr>Steering Geometry</vt:lpstr>
      <vt:lpstr>Caster</vt:lpstr>
      <vt:lpstr>Steering Geometry</vt:lpstr>
      <vt:lpstr>Camber</vt:lpstr>
      <vt:lpstr>Steering Geometry</vt:lpstr>
      <vt:lpstr>Scrub Radius</vt:lpstr>
      <vt:lpstr>Getting your car rolling</vt:lpstr>
      <vt:lpstr>Wheels</vt:lpstr>
      <vt:lpstr>Wheels</vt:lpstr>
      <vt:lpstr>Wheels</vt:lpstr>
      <vt:lpstr>Wheels</vt:lpstr>
      <vt:lpstr>Brakes</vt:lpstr>
      <vt:lpstr>Brake Pedals</vt:lpstr>
      <vt:lpstr>Brake Testing</vt:lpstr>
      <vt:lpstr>Building the Vehicle Frame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Shih</dc:creator>
  <cp:lastModifiedBy>William Shih</cp:lastModifiedBy>
  <cp:revision>33</cp:revision>
  <dcterms:created xsi:type="dcterms:W3CDTF">2020-10-24T04:29:47Z</dcterms:created>
  <dcterms:modified xsi:type="dcterms:W3CDTF">2022-01-15T18:30:59Z</dcterms:modified>
</cp:coreProperties>
</file>