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52"/>
  </p:notesMasterIdLst>
  <p:handoutMasterIdLst>
    <p:handoutMasterId r:id="rId53"/>
  </p:handoutMasterIdLst>
  <p:sldIdLst>
    <p:sldId id="356" r:id="rId2"/>
    <p:sldId id="269" r:id="rId3"/>
    <p:sldId id="378" r:id="rId4"/>
    <p:sldId id="379" r:id="rId5"/>
    <p:sldId id="382" r:id="rId6"/>
    <p:sldId id="377" r:id="rId7"/>
    <p:sldId id="300" r:id="rId8"/>
    <p:sldId id="270" r:id="rId9"/>
    <p:sldId id="342" r:id="rId10"/>
    <p:sldId id="271" r:id="rId11"/>
    <p:sldId id="293" r:id="rId12"/>
    <p:sldId id="272" r:id="rId13"/>
    <p:sldId id="294" r:id="rId14"/>
    <p:sldId id="295" r:id="rId15"/>
    <p:sldId id="380" r:id="rId16"/>
    <p:sldId id="273" r:id="rId17"/>
    <p:sldId id="381" r:id="rId18"/>
    <p:sldId id="274" r:id="rId19"/>
    <p:sldId id="296" r:id="rId20"/>
    <p:sldId id="383" r:id="rId21"/>
    <p:sldId id="275" r:id="rId22"/>
    <p:sldId id="276" r:id="rId23"/>
    <p:sldId id="301" r:id="rId24"/>
    <p:sldId id="277" r:id="rId25"/>
    <p:sldId id="278" r:id="rId26"/>
    <p:sldId id="279" r:id="rId27"/>
    <p:sldId id="359" r:id="rId28"/>
    <p:sldId id="303" r:id="rId29"/>
    <p:sldId id="302" r:id="rId30"/>
    <p:sldId id="391" r:id="rId31"/>
    <p:sldId id="371" r:id="rId32"/>
    <p:sldId id="390" r:id="rId33"/>
    <p:sldId id="372" r:id="rId34"/>
    <p:sldId id="384" r:id="rId35"/>
    <p:sldId id="297" r:id="rId36"/>
    <p:sldId id="281" r:id="rId37"/>
    <p:sldId id="305" r:id="rId38"/>
    <p:sldId id="385" r:id="rId39"/>
    <p:sldId id="282" r:id="rId40"/>
    <p:sldId id="283" r:id="rId41"/>
    <p:sldId id="284" r:id="rId42"/>
    <p:sldId id="285" r:id="rId43"/>
    <p:sldId id="286" r:id="rId44"/>
    <p:sldId id="386" r:id="rId45"/>
    <p:sldId id="361" r:id="rId46"/>
    <p:sldId id="358" r:id="rId47"/>
    <p:sldId id="387" r:id="rId48"/>
    <p:sldId id="388" r:id="rId49"/>
    <p:sldId id="389" r:id="rId50"/>
    <p:sldId id="39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13" autoAdjust="0"/>
  </p:normalViewPr>
  <p:slideViewPr>
    <p:cSldViewPr snapToGrid="0" snapToObjects="1">
      <p:cViewPr varScale="1">
        <p:scale>
          <a:sx n="57" d="100"/>
          <a:sy n="57" d="100"/>
        </p:scale>
        <p:origin x="102" y="10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354"/>
    </p:cViewPr>
  </p:sorterViewPr>
  <p:notesViewPr>
    <p:cSldViewPr snapToGrid="0" snapToObjects="1">
      <p:cViewPr varScale="1">
        <p:scale>
          <a:sx n="80" d="100"/>
          <a:sy n="80" d="100"/>
        </p:scale>
        <p:origin x="-313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FD68C-9FE9-244D-A908-AFC084F62473}" type="datetimeFigureOut">
              <a:rPr lang="en-US" smtClean="0"/>
              <a:pPr/>
              <a:t>1/15/2022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7EECD-B786-3C4F-BB71-40EDDD319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79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1532A-75AE-A943-8321-979EDF234617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77FF9-3E8C-974B-B768-9680D82754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2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77FF9-3E8C-974B-B768-9680D827545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2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3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6"/>
          <a:stretch/>
        </p:blipFill>
        <p:spPr>
          <a:xfrm>
            <a:off x="0" y="-19050"/>
            <a:ext cx="12218894" cy="687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1637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41248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5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C650-1C5E-490C-A11E-F0001631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11DF88-97FE-45BA-82C8-E5D2AC91A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F80DFC-47C7-462F-AFF0-8BFFFA96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100" y="6425406"/>
            <a:ext cx="2743200" cy="365125"/>
          </a:xfrm>
          <a:prstGeom prst="rect">
            <a:avLst/>
          </a:prstGeom>
        </p:spPr>
        <p:txBody>
          <a:bodyPr/>
          <a:lstStyle/>
          <a:p>
            <a:fld id="{ADD62AD1-EDE4-FA49-A53F-F9A35453E4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5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68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1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9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0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1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54406" y="457643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4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3F3D9B-F362-4D15-BFBF-16EF8DD85B35}"/>
              </a:ext>
            </a:extLst>
          </p:cNvPr>
          <p:cNvSpPr txBox="1"/>
          <p:nvPr/>
        </p:nvSpPr>
        <p:spPr>
          <a:xfrm>
            <a:off x="147171" y="6345564"/>
            <a:ext cx="29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Specialty Workshop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Powering the Solar Car</a:t>
            </a:r>
            <a:endParaRPr lang="en-US" sz="1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CB1F34C3-1AFB-4D70-A1FB-B213E201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2350" y="88624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F3BFD0-A06D-4810-9AAF-BA90F5EB7FE1}"/>
              </a:ext>
            </a:extLst>
          </p:cNvPr>
          <p:cNvSpPr txBox="1"/>
          <p:nvPr/>
        </p:nvSpPr>
        <p:spPr>
          <a:xfrm>
            <a:off x="4631951" y="6453286"/>
            <a:ext cx="292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Franklin Gothic Demi" panose="020B0703020102020204" pitchFamily="34" charset="0"/>
              </a:rPr>
              <a:t>© Solar Car Challenge Foundation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85AD53D-54A1-44D9-90C3-EE2449540D91}"/>
              </a:ext>
            </a:extLst>
          </p:cNvPr>
          <p:cNvSpPr txBox="1"/>
          <p:nvPr/>
        </p:nvSpPr>
        <p:spPr>
          <a:xfrm>
            <a:off x="9116733" y="6445260"/>
            <a:ext cx="2928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44D91-B592-46A0-A0ED-FC0CAF243333}" type="slidenum">
              <a:rPr lang="en-US" sz="1400" smtClean="0">
                <a:solidFill>
                  <a:schemeClr val="bg1"/>
                </a:solidFill>
                <a:latin typeface="Franklin Gothic Demi" panose="020B07030201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mpsprocket.com/" TargetMode="External"/><Relationship Id="rId2" Type="http://schemas.openxmlformats.org/officeDocument/2006/relationships/hyperlink" Target="http://www.rocketsprocket.net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knowledgey.com/" TargetMode="External"/><Relationship Id="rId2" Type="http://schemas.openxmlformats.org/officeDocument/2006/relationships/hyperlink" Target="http://www.electricmotorspor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store.qkits.com/" TargetMode="Externa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ex-innovations.com/counterfeit.htm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roenboeye.com/blog/solar-panel-analysis-pt-2-temperature-and-efficiency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Specialty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</p:spTree>
    <p:extLst>
      <p:ext uri="{BB962C8B-B14F-4D97-AF65-F5344CB8AC3E}">
        <p14:creationId xmlns:p14="http://schemas.microsoft.com/office/powerpoint/2010/main" val="1221352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1"/>
            <a:ext cx="8229600" cy="3962400"/>
          </a:xfrm>
        </p:spPr>
        <p:txBody>
          <a:bodyPr/>
          <a:lstStyle/>
          <a:p>
            <a:r>
              <a:rPr lang="en-US" dirty="0"/>
              <a:t>Raw cells and lamination</a:t>
            </a:r>
          </a:p>
          <a:p>
            <a:pPr lvl="1"/>
            <a:r>
              <a:rPr lang="en-US" dirty="0"/>
              <a:t>Planning has to start FAR in advance (you are probably too late already!)</a:t>
            </a:r>
          </a:p>
          <a:p>
            <a:pPr lvl="1"/>
            <a:r>
              <a:rPr lang="en-US" dirty="0"/>
              <a:t>Process is expensive</a:t>
            </a:r>
          </a:p>
          <a:p>
            <a:pPr lvl="1"/>
            <a:r>
              <a:rPr lang="en-US" dirty="0"/>
              <a:t>Panels are very light and can be built to fit your car</a:t>
            </a:r>
          </a:p>
          <a:p>
            <a:pPr lvl="1"/>
            <a:r>
              <a:rPr lang="en-US" dirty="0"/>
              <a:t>Easy to maximize power and reduce aerodynamic drag</a:t>
            </a:r>
          </a:p>
          <a:p>
            <a:r>
              <a:rPr lang="en-US" dirty="0" err="1"/>
              <a:t>SunCat</a:t>
            </a:r>
            <a:r>
              <a:rPr lang="en-US" dirty="0"/>
              <a:t> solar</a:t>
            </a:r>
          </a:p>
        </p:txBody>
      </p:sp>
      <p:pic>
        <p:nvPicPr>
          <p:cNvPr id="3074" name="Picture 2" descr="SunCat Solar, LLC - Home | Facebook">
            <a:extLst>
              <a:ext uri="{FF2B5EF4-FFF2-40B4-BE49-F238E27FC236}">
                <a16:creationId xmlns:a16="http://schemas.microsoft.com/office/drawing/2014/main" xmlns="" id="{DDCCEECB-9534-42B8-B3FF-CB4AEFB56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2" b="24990"/>
          <a:stretch/>
        </p:blipFill>
        <p:spPr bwMode="auto">
          <a:xfrm>
            <a:off x="2602524" y="4910904"/>
            <a:ext cx="1317614" cy="95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Laminated Cells</a:t>
            </a:r>
          </a:p>
        </p:txBody>
      </p:sp>
      <p:pic>
        <p:nvPicPr>
          <p:cNvPr id="4" name="Content Placeholder 3" descr="Lamination-Winst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31" r="-19231"/>
          <a:stretch>
            <a:fillRect/>
          </a:stretch>
        </p:blipFill>
        <p:spPr>
          <a:xfrm>
            <a:off x="154244" y="1685370"/>
            <a:ext cx="5705299" cy="2746996"/>
          </a:xfrm>
        </p:spPr>
      </p:pic>
      <p:pic>
        <p:nvPicPr>
          <p:cNvPr id="5" name="Picture 4" descr="Lamination-N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776" y="3058868"/>
            <a:ext cx="4745435" cy="31636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Do-it-yourself solar array</a:t>
            </a:r>
          </a:p>
          <a:p>
            <a:pPr lvl="1"/>
            <a:r>
              <a:rPr lang="en-US" dirty="0"/>
              <a:t>Amazing learning experience</a:t>
            </a:r>
          </a:p>
          <a:p>
            <a:pPr lvl="1"/>
            <a:r>
              <a:rPr lang="en-US" dirty="0"/>
              <a:t>Learning curve is steep</a:t>
            </a:r>
          </a:p>
          <a:p>
            <a:pPr lvl="1"/>
            <a:r>
              <a:rPr lang="en-US" dirty="0"/>
              <a:t>Hard to find raw cells</a:t>
            </a:r>
          </a:p>
          <a:p>
            <a:pPr lvl="1"/>
            <a:r>
              <a:rPr lang="en-US" dirty="0"/>
              <a:t>Takes a lot of man power</a:t>
            </a:r>
          </a:p>
          <a:p>
            <a:pPr lvl="1"/>
            <a:r>
              <a:rPr lang="en-US" dirty="0"/>
              <a:t>Hard to watch when cells are continually breaking</a:t>
            </a:r>
          </a:p>
          <a:p>
            <a:pPr lvl="1"/>
            <a:r>
              <a:rPr lang="en-US" dirty="0"/>
              <a:t>Can fit exactly to your car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Do-it-yourself </a:t>
            </a:r>
          </a:p>
        </p:txBody>
      </p:sp>
      <p:pic>
        <p:nvPicPr>
          <p:cNvPr id="4" name="Content Placeholder 3" descr="Electrical - 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4866418" y="1836510"/>
            <a:ext cx="6909585" cy="3326837"/>
          </a:xfrm>
        </p:spPr>
      </p:pic>
      <p:pic>
        <p:nvPicPr>
          <p:cNvPr id="5" name="Picture 4" descr="Electrical - 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469" y="3030299"/>
            <a:ext cx="4308758" cy="32315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Do-it-yourself</a:t>
            </a:r>
          </a:p>
        </p:txBody>
      </p:sp>
      <p:pic>
        <p:nvPicPr>
          <p:cNvPr id="4" name="Content Placeholder 3" descr="Electrical - 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075" y="1676400"/>
            <a:ext cx="6000750" cy="45005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C360D77-6F0B-4AB4-8E4C-3FD98DCA62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 Trackers</a:t>
            </a:r>
            <a:br>
              <a:rPr lang="en-US" dirty="0"/>
            </a:br>
            <a:r>
              <a:rPr lang="en-US" dirty="0"/>
              <a:t>(MPPTs)</a:t>
            </a:r>
          </a:p>
        </p:txBody>
      </p:sp>
    </p:spTree>
    <p:extLst>
      <p:ext uri="{BB962C8B-B14F-4D97-AF65-F5344CB8AC3E}">
        <p14:creationId xmlns:p14="http://schemas.microsoft.com/office/powerpoint/2010/main" val="1383395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MPPTs</a:t>
            </a:r>
            <a:r>
              <a:rPr lang="en-US" dirty="0"/>
              <a:t> and DC-DC Converters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Moving power from the solar array to the batteries is not as easy as hooking up a couple of wires!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Voltage from your solar array needs to match the voltage of the battery pack.</a:t>
            </a:r>
          </a:p>
          <a:p>
            <a:pPr lvl="1"/>
            <a:r>
              <a:rPr lang="en-US" dirty="0"/>
              <a:t>More often than not the group of solar panels will not match your system / pack voltage</a:t>
            </a:r>
          </a:p>
          <a:p>
            <a:pPr lvl="1"/>
            <a:r>
              <a:rPr lang="en-US" dirty="0"/>
              <a:t>Even if you do match the pack voltage it will not be efficient for charging your battery pack</a:t>
            </a:r>
          </a:p>
          <a:p>
            <a:pPr lvl="1"/>
            <a:r>
              <a:rPr lang="en-US" dirty="0"/>
              <a:t>Without protection you can have reverse current flow into the panels when they are shaded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5102B4-9DF6-4AF9-83F8-AF663719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MPPTs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223E6C-DFFD-4B8D-AEB9-5804DA645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Maximum Power Point  Trackers (MPPTs)  adjust voltage and current from your array to give you the most efficient transfer of power to your vehicle</a:t>
            </a:r>
          </a:p>
          <a:p>
            <a:pPr lvl="1"/>
            <a:r>
              <a:rPr lang="en-US" dirty="0"/>
              <a:t>They adjust the output voltage of your array to always be at the right voltage for ideal charging of your battery</a:t>
            </a:r>
          </a:p>
          <a:p>
            <a:pPr lvl="1"/>
            <a:r>
              <a:rPr lang="en-US" dirty="0"/>
              <a:t>They can either “boost” voltage (40V to 72V) to a higher value or “buck” voltage (140V to 80V) to a lower value</a:t>
            </a:r>
          </a:p>
          <a:p>
            <a:r>
              <a:rPr lang="en-US" dirty="0"/>
              <a:t>MPPTs are also a main source of telemetry for your array</a:t>
            </a:r>
          </a:p>
        </p:txBody>
      </p:sp>
    </p:spTree>
    <p:extLst>
      <p:ext uri="{BB962C8B-B14F-4D97-AF65-F5344CB8AC3E}">
        <p14:creationId xmlns:p14="http://schemas.microsoft.com/office/powerpoint/2010/main" val="3522894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MPPT  and DC-DC Choices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5281" y="1787287"/>
            <a:ext cx="4359121" cy="4260372"/>
          </a:xfrm>
        </p:spPr>
        <p:txBody>
          <a:bodyPr/>
          <a:lstStyle/>
          <a:p>
            <a:r>
              <a:rPr lang="en-US" dirty="0"/>
              <a:t>AERL (Australian Energy Research Laboratories)</a:t>
            </a:r>
          </a:p>
          <a:p>
            <a:r>
              <a:rPr lang="en-US" dirty="0"/>
              <a:t>Solar Converters Inc </a:t>
            </a:r>
          </a:p>
          <a:p>
            <a:r>
              <a:rPr lang="en-US" dirty="0"/>
              <a:t>Outback (and other grid type MPPTs)</a:t>
            </a:r>
          </a:p>
          <a:p>
            <a:r>
              <a:rPr lang="en-US" dirty="0" err="1" smtClean="0"/>
              <a:t>Genasun</a:t>
            </a:r>
            <a:endParaRPr lang="en-US" dirty="0" smtClean="0"/>
          </a:p>
          <a:p>
            <a:r>
              <a:rPr lang="en-US" dirty="0" smtClean="0"/>
              <a:t>Nomura Co</a:t>
            </a:r>
          </a:p>
          <a:p>
            <a:r>
              <a:rPr lang="en-US" dirty="0" err="1" smtClean="0"/>
              <a:t>Elmar</a:t>
            </a:r>
            <a:endParaRPr lang="en-US" dirty="0"/>
          </a:p>
        </p:txBody>
      </p:sp>
      <p:pic>
        <p:nvPicPr>
          <p:cNvPr id="4" name="Picture 3" descr="Solar Converters In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21" y="1517174"/>
            <a:ext cx="3588448" cy="48005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AERL </a:t>
            </a:r>
            <a:r>
              <a:rPr lang="en-US" dirty="0" err="1"/>
              <a:t>MPPTs</a:t>
            </a:r>
            <a:endParaRPr lang="en-US" dirty="0"/>
          </a:p>
        </p:txBody>
      </p:sp>
      <p:pic>
        <p:nvPicPr>
          <p:cNvPr id="4" name="Content Placeholder 3" descr="Electrical - 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>
          <a:xfrm>
            <a:off x="1018349" y="1753330"/>
            <a:ext cx="9040052" cy="435261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Powering the solar 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4797" y="1643568"/>
            <a:ext cx="3746205" cy="3208350"/>
          </a:xfrm>
        </p:spPr>
        <p:txBody>
          <a:bodyPr>
            <a:normAutofit/>
          </a:bodyPr>
          <a:lstStyle/>
          <a:p>
            <a:r>
              <a:rPr lang="en-US" dirty="0"/>
              <a:t>How do you get the car moving?</a:t>
            </a:r>
          </a:p>
          <a:p>
            <a:pPr lvl="1"/>
            <a:r>
              <a:rPr lang="en-US" dirty="0"/>
              <a:t>Photovoltaic array choices</a:t>
            </a:r>
          </a:p>
          <a:p>
            <a:pPr lvl="1"/>
            <a:r>
              <a:rPr lang="en-US" dirty="0"/>
              <a:t>Power trackers and DC-DC converters</a:t>
            </a:r>
          </a:p>
          <a:p>
            <a:pPr lvl="1"/>
            <a:r>
              <a:rPr lang="en-US" dirty="0"/>
              <a:t>Electric motors and controllers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E00C60E-8B18-47CE-A028-E4D3454C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8" y="1530921"/>
            <a:ext cx="7793074" cy="46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F3C5DAF-A067-4891-85F9-45AD17AFE0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Electric Motors</a:t>
            </a:r>
          </a:p>
        </p:txBody>
      </p:sp>
    </p:spTree>
    <p:extLst>
      <p:ext uri="{BB962C8B-B14F-4D97-AF65-F5344CB8AC3E}">
        <p14:creationId xmlns:p14="http://schemas.microsoft.com/office/powerpoint/2010/main" val="2603844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Motors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587501"/>
            <a:ext cx="4802455" cy="4624576"/>
          </a:xfrm>
        </p:spPr>
        <p:txBody>
          <a:bodyPr/>
          <a:lstStyle/>
          <a:p>
            <a:r>
              <a:rPr lang="en-US" dirty="0"/>
              <a:t>Brushed Electric Motors</a:t>
            </a:r>
          </a:p>
          <a:p>
            <a:pPr lvl="1"/>
            <a:r>
              <a:rPr lang="en-US" dirty="0"/>
              <a:t>Inexpensive</a:t>
            </a:r>
          </a:p>
          <a:p>
            <a:pPr lvl="1"/>
            <a:r>
              <a:rPr lang="en-US" dirty="0"/>
              <a:t>Lower overall efficiency</a:t>
            </a:r>
          </a:p>
          <a:p>
            <a:pPr lvl="1"/>
            <a:r>
              <a:rPr lang="en-US" dirty="0"/>
              <a:t>Controller is inexpensive and easy to wire</a:t>
            </a:r>
          </a:p>
          <a:p>
            <a:r>
              <a:rPr lang="en-US" dirty="0"/>
              <a:t>Brushless Electric Motors</a:t>
            </a:r>
          </a:p>
          <a:p>
            <a:pPr lvl="1"/>
            <a:r>
              <a:rPr lang="en-US" dirty="0"/>
              <a:t>Very efficient</a:t>
            </a:r>
          </a:p>
          <a:p>
            <a:pPr lvl="1"/>
            <a:r>
              <a:rPr lang="en-US" dirty="0"/>
              <a:t>More expensive</a:t>
            </a:r>
          </a:p>
          <a:p>
            <a:pPr lvl="1"/>
            <a:r>
              <a:rPr lang="en-US" dirty="0"/>
              <a:t>Controller is more difficult to wire (typically 3 phase)</a:t>
            </a:r>
          </a:p>
        </p:txBody>
      </p:sp>
      <p:pic>
        <p:nvPicPr>
          <p:cNvPr id="4" name="Picture 3" descr="Mechanical -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648" y="2173633"/>
            <a:ext cx="4144533" cy="3108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Brushed Motor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Briggs and Stratton ETEK</a:t>
            </a:r>
          </a:p>
          <a:p>
            <a:r>
              <a:rPr lang="en-US" dirty="0"/>
              <a:t>Lynch LM200</a:t>
            </a:r>
          </a:p>
          <a:p>
            <a:r>
              <a:rPr lang="en-US" dirty="0"/>
              <a:t>Perm-Motor PMG-132 12-72 VDC</a:t>
            </a:r>
          </a:p>
          <a:p>
            <a:pPr lvl="1"/>
            <a:r>
              <a:rPr lang="en-US" dirty="0"/>
              <a:t>90% efficient</a:t>
            </a:r>
          </a:p>
          <a:p>
            <a:pPr lvl="1"/>
            <a:r>
              <a:rPr lang="en-US" dirty="0"/>
              <a:t>Wide voltage range (12-72 volts)</a:t>
            </a:r>
          </a:p>
          <a:p>
            <a:pPr lvl="1"/>
            <a:r>
              <a:rPr lang="en-US" dirty="0"/>
              <a:t>Light  weight (24 pounds)</a:t>
            </a:r>
          </a:p>
          <a:p>
            <a:pPr lvl="1"/>
            <a:r>
              <a:rPr lang="en-US" dirty="0"/>
              <a:t>$1400</a:t>
            </a:r>
          </a:p>
        </p:txBody>
      </p:sp>
      <p:pic>
        <p:nvPicPr>
          <p:cNvPr id="4" name="Picture 3" descr="Perm-motor PMG-1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086" y="1924423"/>
            <a:ext cx="3523973" cy="40045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Motor Efficiency Data (ME0909)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23DAF7-60FD-4294-A30D-C49F8CDE3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0" y="1719435"/>
            <a:ext cx="6003321" cy="33641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B7BA48-D7F5-4D63-826A-AE8305411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27" y="1816011"/>
            <a:ext cx="6050953" cy="33641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Brushed Motor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3307" y="2057401"/>
            <a:ext cx="4002433" cy="4557291"/>
          </a:xfrm>
        </p:spPr>
        <p:txBody>
          <a:bodyPr/>
          <a:lstStyle/>
          <a:p>
            <a:r>
              <a:rPr lang="en-US" dirty="0" err="1"/>
              <a:t>Motenergy</a:t>
            </a:r>
            <a:r>
              <a:rPr lang="en-US" dirty="0"/>
              <a:t> ME0909 Permanent Magnet DC</a:t>
            </a:r>
          </a:p>
          <a:p>
            <a:pPr lvl="1"/>
            <a:r>
              <a:rPr lang="en-US" dirty="0"/>
              <a:t>Best replacement for original Briggs and Stratton E-</a:t>
            </a:r>
            <a:r>
              <a:rPr lang="en-US" dirty="0" err="1"/>
              <a:t>tek</a:t>
            </a:r>
            <a:endParaRPr lang="en-US" dirty="0"/>
          </a:p>
          <a:p>
            <a:pPr lvl="1"/>
            <a:r>
              <a:rPr lang="en-US" dirty="0"/>
              <a:t>12-48 volt</a:t>
            </a:r>
          </a:p>
          <a:p>
            <a:pPr lvl="1"/>
            <a:r>
              <a:rPr lang="en-US" dirty="0"/>
              <a:t>Light weight (24 pounds)</a:t>
            </a:r>
          </a:p>
          <a:p>
            <a:pPr lvl="1"/>
            <a:r>
              <a:rPr lang="en-US" dirty="0"/>
              <a:t>Inexpensive ($450)</a:t>
            </a:r>
          </a:p>
        </p:txBody>
      </p:sp>
      <p:pic>
        <p:nvPicPr>
          <p:cNvPr id="4" name="Picture 3" descr="Motoenergy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62" y="1914525"/>
            <a:ext cx="4467804" cy="405931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Brushed Motor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2057401"/>
            <a:ext cx="4078719" cy="4326354"/>
          </a:xfrm>
        </p:spPr>
        <p:txBody>
          <a:bodyPr/>
          <a:lstStyle/>
          <a:p>
            <a:r>
              <a:rPr lang="en-US" dirty="0"/>
              <a:t>Advanced DC K91-4003 motor, 48-96VDC</a:t>
            </a:r>
          </a:p>
          <a:p>
            <a:pPr lvl="1"/>
            <a:r>
              <a:rPr lang="en-US" dirty="0"/>
              <a:t>Higher voltage motor (48-96 volts)</a:t>
            </a:r>
          </a:p>
          <a:p>
            <a:pPr lvl="1"/>
            <a:r>
              <a:rPr lang="en-US" dirty="0"/>
              <a:t>Strong motor for heavier cars</a:t>
            </a:r>
          </a:p>
          <a:p>
            <a:pPr lvl="1"/>
            <a:r>
              <a:rPr lang="en-US" dirty="0"/>
              <a:t>Low cost ($800)</a:t>
            </a:r>
          </a:p>
        </p:txBody>
      </p:sp>
      <p:pic>
        <p:nvPicPr>
          <p:cNvPr id="4" name="Picture 3" descr="Advanced DC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285" y="2325864"/>
            <a:ext cx="4356204" cy="37114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Brushless Motor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3204" y="1689101"/>
            <a:ext cx="3820996" cy="445831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Motenergy</a:t>
            </a:r>
            <a:r>
              <a:rPr lang="en-US" dirty="0"/>
              <a:t> ME0907 Brushless PMSM/BLDC</a:t>
            </a:r>
          </a:p>
          <a:p>
            <a:pPr lvl="1"/>
            <a:r>
              <a:rPr lang="en-US" dirty="0"/>
              <a:t>No brushes=no maintenance</a:t>
            </a:r>
          </a:p>
          <a:p>
            <a:pPr lvl="1"/>
            <a:r>
              <a:rPr lang="en-US" dirty="0"/>
              <a:t>24-72 volts</a:t>
            </a:r>
          </a:p>
          <a:p>
            <a:pPr lvl="1"/>
            <a:r>
              <a:rPr lang="en-US" dirty="0"/>
              <a:t>Very efficient (over 90%)</a:t>
            </a:r>
          </a:p>
          <a:p>
            <a:pPr lvl="1"/>
            <a:r>
              <a:rPr lang="en-US" dirty="0"/>
              <a:t>High current (up to 100 amps continuous)</a:t>
            </a:r>
          </a:p>
          <a:p>
            <a:pPr lvl="1"/>
            <a:r>
              <a:rPr lang="en-US" dirty="0"/>
              <a:t>Motor is inexpensive ($460)</a:t>
            </a:r>
          </a:p>
          <a:p>
            <a:pPr lvl="1"/>
            <a:r>
              <a:rPr lang="en-US" dirty="0"/>
              <a:t>Special controller needed</a:t>
            </a:r>
          </a:p>
        </p:txBody>
      </p:sp>
      <p:pic>
        <p:nvPicPr>
          <p:cNvPr id="4" name="Picture 3" descr="Motoenergy brushles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057401"/>
            <a:ext cx="4210673" cy="421067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 Motor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67935"/>
            <a:ext cx="4766733" cy="44913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NGM ‘Direct Drive’ high efficiency in-hub motor with variable air gap adjustment.</a:t>
            </a:r>
          </a:p>
          <a:p>
            <a:pPr lvl="1"/>
            <a:r>
              <a:rPr lang="en-US" dirty="0"/>
              <a:t>Super efficient over a broad range of speeds</a:t>
            </a:r>
          </a:p>
          <a:p>
            <a:pPr lvl="1"/>
            <a:r>
              <a:rPr lang="en-US" dirty="0"/>
              <a:t>No need for gears or chain</a:t>
            </a:r>
          </a:p>
          <a:p>
            <a:pPr lvl="1"/>
            <a:r>
              <a:rPr lang="en-US" dirty="0"/>
              <a:t>Very expensive (Motor + controller &gt; $25,000)</a:t>
            </a:r>
          </a:p>
          <a:p>
            <a:r>
              <a:rPr lang="en-US" dirty="0"/>
              <a:t>Mitsuba / </a:t>
            </a:r>
            <a:r>
              <a:rPr lang="en-US" dirty="0" smtClean="0"/>
              <a:t>Nomura </a:t>
            </a:r>
            <a:r>
              <a:rPr lang="en-US" dirty="0"/>
              <a:t>hub motors replacing NGM as favored motor for solar car teams</a:t>
            </a:r>
          </a:p>
          <a:p>
            <a:pPr lvl="1"/>
            <a:r>
              <a:rPr lang="en-US" dirty="0"/>
              <a:t>Still ~$25,000</a:t>
            </a:r>
          </a:p>
        </p:txBody>
      </p:sp>
      <p:pic>
        <p:nvPicPr>
          <p:cNvPr id="5" name="Picture 4" descr="NGM mo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977447" y="2194828"/>
            <a:ext cx="4530761" cy="33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05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Brushed PWM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268" y="2057401"/>
            <a:ext cx="2828359" cy="4389878"/>
          </a:xfrm>
        </p:spPr>
        <p:txBody>
          <a:bodyPr/>
          <a:lstStyle/>
          <a:p>
            <a:r>
              <a:rPr lang="en-US" dirty="0" err="1"/>
              <a:t>Alltrax</a:t>
            </a:r>
            <a:r>
              <a:rPr lang="en-US" dirty="0"/>
              <a:t> AXE</a:t>
            </a:r>
          </a:p>
          <a:p>
            <a:r>
              <a:rPr lang="en-US" dirty="0"/>
              <a:t>Easy to wire</a:t>
            </a:r>
          </a:p>
          <a:p>
            <a:r>
              <a:rPr lang="en-US" dirty="0"/>
              <a:t>0-5k Pot control</a:t>
            </a:r>
          </a:p>
          <a:p>
            <a:r>
              <a:rPr lang="en-US" dirty="0"/>
              <a:t>Programmable</a:t>
            </a:r>
          </a:p>
          <a:p>
            <a:r>
              <a:rPr lang="en-US" dirty="0"/>
              <a:t>Durable</a:t>
            </a:r>
          </a:p>
          <a:p>
            <a:endParaRPr lang="en-US" dirty="0"/>
          </a:p>
        </p:txBody>
      </p:sp>
      <p:pic>
        <p:nvPicPr>
          <p:cNvPr id="4" name="Picture 3" descr="alltr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5" y="1866638"/>
            <a:ext cx="5067205" cy="435779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Sevcon</a:t>
            </a:r>
            <a:r>
              <a:rPr lang="en-US" dirty="0"/>
              <a:t> controller (Brushless)</a:t>
            </a:r>
          </a:p>
        </p:txBody>
      </p:sp>
      <p:pic>
        <p:nvPicPr>
          <p:cNvPr id="6" name="Content Placeholder 5" descr="Brushless contro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2100" y="2066131"/>
            <a:ext cx="4076700" cy="37211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CE821A9-FE2E-4BA2-8544-5564D0438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Arrays</a:t>
            </a:r>
          </a:p>
        </p:txBody>
      </p:sp>
    </p:spTree>
    <p:extLst>
      <p:ext uri="{BB962C8B-B14F-4D97-AF65-F5344CB8AC3E}">
        <p14:creationId xmlns:p14="http://schemas.microsoft.com/office/powerpoint/2010/main" val="3352066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8BB8FBD-738F-4A60-933A-A7FAA839EB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Brief </a:t>
            </a:r>
            <a:r>
              <a:rPr lang="en-US" dirty="0" smtClean="0"/>
              <a:t>Interlude </a:t>
            </a:r>
            <a:r>
              <a:rPr lang="en-US" dirty="0"/>
              <a:t>on </a:t>
            </a:r>
            <a:r>
              <a:rPr lang="en-US" dirty="0" smtClean="0"/>
              <a:t>Gearing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96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Correct Gears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2104" y="1786467"/>
            <a:ext cx="4104162" cy="455508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Don’t gear a car for 50 mph if you are going to drive it at 25 mph.   Be realistic about your cars speed!</a:t>
            </a:r>
          </a:p>
          <a:p>
            <a:r>
              <a:rPr lang="en-US" dirty="0"/>
              <a:t>Chain drive systems can be very efficient if gears are aligned and lubricated.</a:t>
            </a:r>
          </a:p>
          <a:p>
            <a:r>
              <a:rPr lang="en-US" dirty="0"/>
              <a:t>Pictured: 48V system, 15 tooth front, 70 tooth rear. Max speed = 36 mph</a:t>
            </a:r>
          </a:p>
          <a:p>
            <a:endParaRPr lang="en-US" dirty="0"/>
          </a:p>
        </p:txBody>
      </p:sp>
      <p:pic>
        <p:nvPicPr>
          <p:cNvPr id="4" name="Picture 3" descr="Mechanical -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12" y="2057401"/>
            <a:ext cx="4582638" cy="34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5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1F4944-9D8A-4C51-988A-37009DAA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Gearing to match your motor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444985DD-7053-4735-990F-AD66B732AD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1800" y="1721161"/>
                <a:ext cx="11417300" cy="4500563"/>
              </a:xfrm>
            </p:spPr>
            <p:txBody>
              <a:bodyPr/>
              <a:lstStyle/>
              <a:p>
                <a:r>
                  <a:rPr lang="en-US" b="0" dirty="0">
                    <a:latin typeface="Cambria Math" panose="02040503050406030204" pitchFamily="18" charset="0"/>
                  </a:rPr>
                  <a:t>How fast will I go with…</a:t>
                </a:r>
              </a:p>
              <a:p>
                <a:endParaRPr lang="en-US" b="0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𝑀𝑃𝐻</m:t>
                        </m:r>
                      </m:sub>
                    </m:sSub>
                    <m:box>
                      <m:box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==</m:t>
                        </m:r>
                      </m:e>
                    </m:box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60∗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𝑅𝑃𝑀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𝑊h𝑒𝑒𝑙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𝐵𝑆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∗5280∗12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4985DD-7053-4735-990F-AD66B732A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800" y="1721161"/>
                <a:ext cx="11417300" cy="4500563"/>
              </a:xfrm>
              <a:blipFill>
                <a:blip r:embed="rId2"/>
                <a:stretch>
                  <a:fillRect l="-961" t="-2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xmlns="" id="{EF7C3B72-80D4-4CB4-9AA3-CA261BC332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6286973"/>
                  </p:ext>
                </p:extLst>
              </p:nvPr>
            </p:nvGraphicFramePr>
            <p:xfrm>
              <a:off x="6002925" y="3086290"/>
              <a:ext cx="5475034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7517">
                      <a:extLst>
                        <a:ext uri="{9D8B030D-6E8A-4147-A177-3AD203B41FA5}">
                          <a16:colId xmlns:a16="http://schemas.microsoft.com/office/drawing/2014/main" xmlns="" val="1764178120"/>
                        </a:ext>
                      </a:extLst>
                    </a:gridCol>
                    <a:gridCol w="2737517">
                      <a:extLst>
                        <a:ext uri="{9D8B030D-6E8A-4147-A177-3AD203B41FA5}">
                          <a16:colId xmlns:a16="http://schemas.microsoft.com/office/drawing/2014/main" xmlns="" val="18993628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Variable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Defined As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346187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𝑀𝑃𝐻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Speed in Miles/Hour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3185331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𝑅𝑃𝑀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Motor RPM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4075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# Teeth Small Sprocket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22479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𝑊h𝑒𝑒𝑙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Diameter Wheel in Inches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8257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𝐵𝑆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# Teeth Big Sprocket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1866726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EF7C3B72-80D4-4CB4-9AA3-CA261BC332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6286973"/>
                  </p:ext>
                </p:extLst>
              </p:nvPr>
            </p:nvGraphicFramePr>
            <p:xfrm>
              <a:off x="6002925" y="3086290"/>
              <a:ext cx="5475034" cy="22250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737517">
                      <a:extLst>
                        <a:ext uri="{9D8B030D-6E8A-4147-A177-3AD203B41FA5}">
                          <a16:colId xmlns:a16="http://schemas.microsoft.com/office/drawing/2014/main" val="1764178120"/>
                        </a:ext>
                      </a:extLst>
                    </a:gridCol>
                    <a:gridCol w="2737517">
                      <a:extLst>
                        <a:ext uri="{9D8B030D-6E8A-4147-A177-3AD203B41FA5}">
                          <a16:colId xmlns:a16="http://schemas.microsoft.com/office/drawing/2014/main" val="18993628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Variable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Defined As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346187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108197" r="-100222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Speed in Miles/Hour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185331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208197" r="-100222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Target Motor RPM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0751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308197" r="-100222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# Teeth Small Sprocket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224795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408197" r="-100222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Diameter Wheel in Inches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8257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2" t="-508197" r="-100222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# Teeth Big Sprocket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866726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55452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the Correct Gears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9708" y="1788459"/>
            <a:ext cx="4104162" cy="4555086"/>
          </a:xfr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Custom Sprockets:</a:t>
            </a:r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Rocket Sprockets </a:t>
            </a:r>
            <a:r>
              <a:rPr lang="en-US" dirty="0" err="1">
                <a:hlinkClick r:id="rId2"/>
              </a:rPr>
              <a:t>www.rocketsprocket.net</a:t>
            </a: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PMP Sprockets </a:t>
            </a:r>
            <a:r>
              <a:rPr lang="en-US" dirty="0">
                <a:hlinkClick r:id="rId3"/>
              </a:rPr>
              <a:t>www.pmpsprocket.com</a:t>
            </a: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53" y="1788459"/>
            <a:ext cx="4398458" cy="42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49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DF931B2-AD65-4EAC-B945-0676F1070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Electrical System</a:t>
            </a:r>
          </a:p>
        </p:txBody>
      </p:sp>
    </p:spTree>
    <p:extLst>
      <p:ext uri="{BB962C8B-B14F-4D97-AF65-F5344CB8AC3E}">
        <p14:creationId xmlns:p14="http://schemas.microsoft.com/office/powerpoint/2010/main" val="347738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System</a:t>
            </a:r>
          </a:p>
        </p:txBody>
      </p:sp>
      <p:pic>
        <p:nvPicPr>
          <p:cNvPr id="6" name="Content Placeholder 5" descr="Electrical - 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075" y="1676400"/>
            <a:ext cx="6000750" cy="45005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373" y="1526665"/>
            <a:ext cx="4319285" cy="4596964"/>
          </a:xfrm>
        </p:spPr>
        <p:txBody>
          <a:bodyPr>
            <a:normAutofit fontScale="92500"/>
          </a:bodyPr>
          <a:lstStyle/>
          <a:p>
            <a:r>
              <a:rPr lang="en-US" dirty="0"/>
              <a:t>Propulsion System</a:t>
            </a:r>
          </a:p>
          <a:p>
            <a:pPr lvl="1"/>
            <a:r>
              <a:rPr lang="en-US" dirty="0"/>
              <a:t>Use the correct gauge wire for the job</a:t>
            </a:r>
          </a:p>
          <a:p>
            <a:pPr lvl="1"/>
            <a:r>
              <a:rPr lang="en-US" dirty="0"/>
              <a:t>Disconnect switches should be designed for DC</a:t>
            </a:r>
          </a:p>
          <a:p>
            <a:pPr lvl="1"/>
            <a:r>
              <a:rPr lang="en-US" dirty="0"/>
              <a:t>Fuses</a:t>
            </a:r>
          </a:p>
          <a:p>
            <a:r>
              <a:rPr lang="en-US" dirty="0"/>
              <a:t>Auxiliary electrical system (everything else on your car)</a:t>
            </a:r>
          </a:p>
          <a:p>
            <a:pPr lvl="1"/>
            <a:r>
              <a:rPr lang="en-US" dirty="0"/>
              <a:t>Lights</a:t>
            </a:r>
          </a:p>
          <a:p>
            <a:pPr lvl="1"/>
            <a:r>
              <a:rPr lang="en-US" dirty="0"/>
              <a:t>Fans</a:t>
            </a:r>
          </a:p>
          <a:p>
            <a:pPr lvl="1"/>
            <a:r>
              <a:rPr lang="en-US" dirty="0"/>
              <a:t>Horn</a:t>
            </a:r>
          </a:p>
          <a:p>
            <a:pPr lvl="1"/>
            <a:endParaRPr lang="en-US" dirty="0"/>
          </a:p>
        </p:txBody>
      </p:sp>
      <p:pic>
        <p:nvPicPr>
          <p:cNvPr id="5" name="Picture 4" descr="Electrical - 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123" y="1457233"/>
            <a:ext cx="3635740" cy="484765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Schematics</a:t>
            </a:r>
          </a:p>
        </p:txBody>
      </p:sp>
      <p:pic>
        <p:nvPicPr>
          <p:cNvPr id="4" name="Content Placeholder 3" descr="Electrical - 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462" r="-88462"/>
          <a:stretch>
            <a:fillRect/>
          </a:stretch>
        </p:blipFill>
        <p:spPr>
          <a:xfrm>
            <a:off x="-1825354" y="1516443"/>
            <a:ext cx="9661769" cy="4651963"/>
          </a:xfrm>
        </p:spPr>
      </p:pic>
      <p:pic>
        <p:nvPicPr>
          <p:cNvPr id="5" name="Picture 4" descr="Electrical - 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46" y="1756149"/>
            <a:ext cx="5259294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DF931B2-AD65-4EAC-B945-0676F1070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Batteries</a:t>
            </a:r>
          </a:p>
        </p:txBody>
      </p:sp>
    </p:spTree>
    <p:extLst>
      <p:ext uri="{BB962C8B-B14F-4D97-AF65-F5344CB8AC3E}">
        <p14:creationId xmlns:p14="http://schemas.microsoft.com/office/powerpoint/2010/main" val="2261880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Choose carefully!</a:t>
            </a:r>
          </a:p>
          <a:p>
            <a:r>
              <a:rPr lang="en-US" dirty="0" smtClean="0"/>
              <a:t>Batteries are one of the areas where you get what you pay for.</a:t>
            </a:r>
          </a:p>
          <a:p>
            <a:pPr lvl="1"/>
            <a:r>
              <a:rPr lang="en-US" dirty="0" smtClean="0"/>
              <a:t>Decisions to make:</a:t>
            </a:r>
          </a:p>
          <a:p>
            <a:pPr lvl="2"/>
            <a:r>
              <a:rPr lang="en-US" dirty="0" smtClean="0"/>
              <a:t>What voltage does your car run at?</a:t>
            </a:r>
          </a:p>
          <a:p>
            <a:pPr lvl="3"/>
            <a:r>
              <a:rPr lang="en-US" dirty="0" smtClean="0"/>
              <a:t>Higher voltage means lower current .</a:t>
            </a:r>
          </a:p>
          <a:p>
            <a:pPr lvl="2"/>
            <a:r>
              <a:rPr lang="en-US" dirty="0" smtClean="0"/>
              <a:t>How much weight can you carry?</a:t>
            </a:r>
          </a:p>
          <a:p>
            <a:pPr lvl="2"/>
            <a:r>
              <a:rPr lang="en-US" dirty="0" smtClean="0"/>
              <a:t>How much energy can you get at that weight?</a:t>
            </a:r>
          </a:p>
          <a:p>
            <a:pPr lvl="2"/>
            <a:r>
              <a:rPr lang="en-US" dirty="0" smtClean="0"/>
              <a:t>Can your solar panels recharge the battery pack?</a:t>
            </a:r>
          </a:p>
          <a:p>
            <a:pPr lvl="2"/>
            <a:r>
              <a:rPr lang="en-US" dirty="0" smtClean="0"/>
              <a:t>Is it a road race or a track race?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0F56272-CD27-478B-8CBF-D932FD9D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Substrate and Support Frame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C0419F5-ACE3-4C6E-924C-C9DB13214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Varies Depending on the Type of Array</a:t>
            </a:r>
          </a:p>
          <a:p>
            <a:r>
              <a:rPr lang="en-US" dirty="0"/>
              <a:t>Main Considerations</a:t>
            </a:r>
          </a:p>
          <a:p>
            <a:pPr lvl="1"/>
            <a:r>
              <a:rPr lang="en-US" dirty="0"/>
              <a:t>Rigidity</a:t>
            </a:r>
          </a:p>
          <a:p>
            <a:pPr lvl="1"/>
            <a:r>
              <a:rPr lang="en-US" dirty="0"/>
              <a:t>Cooling</a:t>
            </a:r>
          </a:p>
          <a:p>
            <a:pPr lvl="1"/>
            <a:r>
              <a:rPr lang="en-US" dirty="0"/>
              <a:t>Weight</a:t>
            </a:r>
          </a:p>
          <a:p>
            <a:pPr lvl="1"/>
            <a:r>
              <a:rPr lang="en-US" dirty="0"/>
              <a:t>Conductivity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B3D6CB2-1BC5-44C5-996F-8A3CAB84D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23870" b="4279"/>
          <a:stretch/>
        </p:blipFill>
        <p:spPr bwMode="auto">
          <a:xfrm>
            <a:off x="6957469" y="1627731"/>
            <a:ext cx="4866675" cy="21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4DDB23A2-F1F8-4CE0-8EA5-78EF7EDB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" y="4231605"/>
            <a:ext cx="2846467" cy="18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8B18C4A1-49C3-4C8B-9440-0B0D1B36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06" y="3802186"/>
            <a:ext cx="3957538" cy="23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xmlns="" id="{06185043-B80A-4FC4-8CAD-083BCBA30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8" t="25921" r="30439" b="14312"/>
          <a:stretch/>
        </p:blipFill>
        <p:spPr bwMode="auto">
          <a:xfrm>
            <a:off x="3751362" y="4063227"/>
            <a:ext cx="3792238" cy="200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62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676400"/>
            <a:ext cx="6747933" cy="4500563"/>
          </a:xfrm>
        </p:spPr>
        <p:txBody>
          <a:bodyPr/>
          <a:lstStyle/>
          <a:p>
            <a:r>
              <a:rPr lang="en-US" dirty="0" smtClean="0"/>
              <a:t>The 5 kilowatt-hour rule</a:t>
            </a:r>
          </a:p>
          <a:p>
            <a:pPr lvl="1"/>
            <a:r>
              <a:rPr lang="en-US" dirty="0" smtClean="0"/>
              <a:t>kw-h = Amp-hours x Voltage   </a:t>
            </a:r>
          </a:p>
          <a:p>
            <a:pPr lvl="1"/>
            <a:r>
              <a:rPr lang="en-US" dirty="0" smtClean="0"/>
              <a:t>(at the 20 hour discharge rate)</a:t>
            </a:r>
          </a:p>
          <a:p>
            <a:pPr lvl="1"/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Four, 12 volt, 84 amp-hour batteries in series</a:t>
            </a:r>
          </a:p>
          <a:p>
            <a:pPr lvl="1"/>
            <a:r>
              <a:rPr lang="en-US" dirty="0" smtClean="0"/>
              <a:t>84ah x 48 v = 4032 watt-hours or 4.032 kilowatt-hours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(this battery pack would weigh around 230 pounds)</a:t>
            </a:r>
            <a:endParaRPr lang="en-US" dirty="0"/>
          </a:p>
        </p:txBody>
      </p:sp>
      <p:pic>
        <p:nvPicPr>
          <p:cNvPr id="4" name="Picture 3" descr="Battery PVX 840 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339" y="2119357"/>
            <a:ext cx="3614648" cy="361464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Choosing batteries based on the </a:t>
            </a:r>
            <a:r>
              <a:rPr lang="en-US" dirty="0" err="1"/>
              <a:t>Peukert</a:t>
            </a:r>
            <a:r>
              <a:rPr lang="en-US" dirty="0"/>
              <a:t> number:</a:t>
            </a:r>
          </a:p>
          <a:p>
            <a:pPr lvl="1"/>
            <a:r>
              <a:rPr lang="en-US" dirty="0"/>
              <a:t>A typical sealed lead acid battery has a </a:t>
            </a:r>
            <a:r>
              <a:rPr lang="en-US" dirty="0" err="1"/>
              <a:t>Peukert</a:t>
            </a:r>
            <a:r>
              <a:rPr lang="en-US" dirty="0"/>
              <a:t> number between 1.1 and 1.3. (The closer to 1.0 the better!)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peuke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2957689"/>
            <a:ext cx="5649383" cy="335844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9393" y="2057401"/>
            <a:ext cx="4512553" cy="4514130"/>
          </a:xfrm>
        </p:spPr>
        <p:txBody>
          <a:bodyPr/>
          <a:lstStyle/>
          <a:p>
            <a:r>
              <a:rPr lang="en-US" dirty="0"/>
              <a:t>Testing batteries:</a:t>
            </a:r>
          </a:p>
          <a:p>
            <a:pPr lvl="1"/>
            <a:r>
              <a:rPr lang="en-US" dirty="0"/>
              <a:t>Understanding how your batteries perform is one of the most important things you can know BEFORE the race starts.</a:t>
            </a:r>
          </a:p>
          <a:p>
            <a:pPr lvl="1"/>
            <a:r>
              <a:rPr lang="en-US" dirty="0"/>
              <a:t>Carefully recording voltage, current, and amp-hours will help your team make good decisions during the race</a:t>
            </a:r>
          </a:p>
        </p:txBody>
      </p:sp>
      <p:pic>
        <p:nvPicPr>
          <p:cNvPr id="4" name="Picture 3" descr="Electrical - 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719" y="1528263"/>
            <a:ext cx="3672095" cy="479025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72195"/>
            <a:ext cx="4471138" cy="32049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of our favorites:</a:t>
            </a:r>
          </a:p>
          <a:p>
            <a:pPr lvl="1"/>
            <a:r>
              <a:rPr lang="en-US" dirty="0"/>
              <a:t>Concorde Sun </a:t>
            </a:r>
            <a:r>
              <a:rPr lang="en-US" dirty="0" err="1"/>
              <a:t>Xtender</a:t>
            </a:r>
            <a:r>
              <a:rPr lang="en-US" dirty="0"/>
              <a:t> series </a:t>
            </a:r>
          </a:p>
          <a:p>
            <a:pPr lvl="2"/>
            <a:r>
              <a:rPr lang="en-US" dirty="0"/>
              <a:t>84 Ah    $245/battery </a:t>
            </a:r>
          </a:p>
          <a:p>
            <a:pPr lvl="1">
              <a:buNone/>
            </a:pPr>
            <a:endParaRPr lang="en-US" dirty="0"/>
          </a:p>
          <a:p>
            <a:pPr lvl="1"/>
            <a:r>
              <a:rPr lang="en-US" dirty="0" err="1"/>
              <a:t>EnerSys</a:t>
            </a:r>
            <a:r>
              <a:rPr lang="en-US" dirty="0"/>
              <a:t> Odyssey Marine series</a:t>
            </a:r>
          </a:p>
          <a:p>
            <a:pPr lvl="2"/>
            <a:r>
              <a:rPr lang="en-US" dirty="0"/>
              <a:t>68 Ah 	 $250/battery</a:t>
            </a:r>
          </a:p>
        </p:txBody>
      </p:sp>
      <p:pic>
        <p:nvPicPr>
          <p:cNvPr id="4" name="Picture 3" descr="Odyssey batte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545" y="3012730"/>
            <a:ext cx="3820479" cy="2972333"/>
          </a:xfrm>
          <a:prstGeom prst="rect">
            <a:avLst/>
          </a:prstGeom>
        </p:spPr>
      </p:pic>
      <p:pic>
        <p:nvPicPr>
          <p:cNvPr id="5" name="Picture 4" descr="Sun xtender 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669" y="1772195"/>
            <a:ext cx="4431355" cy="83503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DF931B2-AD65-4EAC-B945-0676F1070F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Everything Else Electrical</a:t>
            </a:r>
          </a:p>
        </p:txBody>
      </p:sp>
    </p:spTree>
    <p:extLst>
      <p:ext uri="{BB962C8B-B14F-4D97-AF65-F5344CB8AC3E}">
        <p14:creationId xmlns:p14="http://schemas.microsoft.com/office/powerpoint/2010/main" val="20095984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Switches/Fuses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92" y="1528340"/>
            <a:ext cx="4538345" cy="4760558"/>
          </a:xfrm>
        </p:spPr>
        <p:txBody>
          <a:bodyPr>
            <a:normAutofit/>
          </a:bodyPr>
          <a:lstStyle/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There are a lot of resources for switches and fuses. Be sure they meet the race requirements before ordering!</a:t>
            </a:r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Be sure they are rated for your DC system. (AC rating will not qualify!)</a:t>
            </a:r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(</a:t>
            </a:r>
            <a:r>
              <a:rPr lang="en-US" dirty="0" err="1"/>
              <a:t>Bussmann</a:t>
            </a:r>
            <a:r>
              <a:rPr lang="en-US" dirty="0"/>
              <a:t> FWH Fuses are rated at 500V DC)</a:t>
            </a:r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Relays are </a:t>
            </a:r>
            <a:r>
              <a:rPr lang="en-US" dirty="0" smtClean="0"/>
              <a:t>required!</a:t>
            </a: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/>
              <a:t>Electric Motorsport  </a:t>
            </a:r>
            <a:r>
              <a:rPr lang="en-US" dirty="0">
                <a:hlinkClick r:id="rId2"/>
              </a:rPr>
              <a:t>www.electricmotorsport.com</a:t>
            </a: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r>
              <a:rPr lang="en-US" dirty="0" err="1"/>
              <a:t>Tecknowledgey</a:t>
            </a: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</a:pPr>
            <a:r>
              <a:rPr lang="en-US" dirty="0">
                <a:hlinkClick r:id="rId3"/>
              </a:rPr>
              <a:t>http://www.tecknowledgey.com</a:t>
            </a: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</a:pPr>
            <a:endParaRPr lang="en-US" dirty="0"/>
          </a:p>
          <a:p>
            <a:pPr marL="0" lvl="2" indent="0">
              <a:spcBef>
                <a:spcPts val="0"/>
              </a:spcBef>
              <a:buClrTx/>
              <a:buSzTx/>
              <a:buNone/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83" y="1768031"/>
            <a:ext cx="2321791" cy="1748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4390" y="3516481"/>
            <a:ext cx="3432134" cy="1199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Pole On/Off</a:t>
            </a:r>
            <a:br>
              <a:rPr lang="en-US" dirty="0"/>
            </a:br>
            <a:r>
              <a:rPr lang="en-US" dirty="0"/>
              <a:t>Rated load:  400 A </a:t>
            </a:r>
            <a:br>
              <a:rPr lang="en-US" dirty="0"/>
            </a:br>
            <a:r>
              <a:rPr lang="en-US" dirty="0"/>
              <a:t>Break Current: 1200 A @ 48 V DC (600 A @ 96 V DC)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727" y="4116185"/>
            <a:ext cx="2260407" cy="2051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0457" y="5279955"/>
            <a:ext cx="2398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500V DC @90 amp fuse is about $50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42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Voltage Indicator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393" y="2240427"/>
            <a:ext cx="40938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Do-It-Yourself kit available at:</a:t>
            </a:r>
          </a:p>
          <a:p>
            <a:r>
              <a:rPr lang="en-US" sz="3200" dirty="0">
                <a:hlinkClick r:id="rId2"/>
              </a:rPr>
              <a:t>http://store.qkits.com/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Look for “Low Voltage Alarm”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B04362-F636-4E8D-A52C-236675D0D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07" y="1600173"/>
            <a:ext cx="11417300" cy="4500563"/>
          </a:xfrm>
        </p:spPr>
        <p:txBody>
          <a:bodyPr/>
          <a:lstStyle/>
          <a:p>
            <a:r>
              <a:rPr lang="en-US" dirty="0"/>
              <a:t>Cots 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68656-F9CD-4DF1-B36E-EB040D857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970" y="1679996"/>
            <a:ext cx="5590633" cy="44321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60079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BC5B66-EBD9-4B20-89E3-1C1552FBF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8BBDAF-FBEA-4FEF-B758-8C6965F47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Propulsion System Wire</a:t>
            </a:r>
          </a:p>
          <a:p>
            <a:pPr lvl="1"/>
            <a:r>
              <a:rPr lang="en-US" dirty="0"/>
              <a:t>Use welding cable</a:t>
            </a:r>
          </a:p>
          <a:p>
            <a:pPr lvl="2"/>
            <a:r>
              <a:rPr lang="en-US" dirty="0"/>
              <a:t>Should be very flexibly</a:t>
            </a:r>
          </a:p>
          <a:p>
            <a:pPr lvl="1"/>
            <a:r>
              <a:rPr lang="en-US" dirty="0"/>
              <a:t>Use proper crimping tools and lugs</a:t>
            </a:r>
          </a:p>
          <a:p>
            <a:pPr lvl="2"/>
            <a:r>
              <a:rPr lang="en-US" dirty="0"/>
              <a:t>Don’t attempt to solder</a:t>
            </a:r>
          </a:p>
          <a:p>
            <a:pPr lvl="2"/>
            <a:r>
              <a:rPr lang="en-US" dirty="0"/>
              <a:t>Don’t attempt to splice </a:t>
            </a:r>
          </a:p>
          <a:p>
            <a:pPr lvl="1"/>
            <a:r>
              <a:rPr lang="en-US" dirty="0"/>
              <a:t>Be aware of counterfeit cables</a:t>
            </a:r>
          </a:p>
          <a:p>
            <a:pPr lvl="1"/>
            <a:r>
              <a:rPr lang="en-US" dirty="0"/>
              <a:t>Be sure to size to your system</a:t>
            </a:r>
          </a:p>
          <a:p>
            <a:endParaRPr lang="en-US" dirty="0"/>
          </a:p>
          <a:p>
            <a:r>
              <a:rPr lang="en-US" dirty="0"/>
              <a:t>Auxiliary System Wire</a:t>
            </a:r>
          </a:p>
          <a:p>
            <a:pPr lvl="1"/>
            <a:r>
              <a:rPr lang="en-US" dirty="0"/>
              <a:t>Have a variety</a:t>
            </a:r>
          </a:p>
          <a:p>
            <a:pPr lvl="1"/>
            <a:r>
              <a:rPr lang="en-US" dirty="0"/>
              <a:t>Get higher quality wire with more strands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68938917-D7D0-4D2C-B13D-3ACB59D8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00" y="1636136"/>
            <a:ext cx="2789360" cy="186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EB33F5-C33E-46DD-B329-8F18BC3D589E}"/>
              </a:ext>
            </a:extLst>
          </p:cNvPr>
          <p:cNvSpPr txBox="1"/>
          <p:nvPr/>
        </p:nvSpPr>
        <p:spPr>
          <a:xfrm>
            <a:off x="6096000" y="3429000"/>
            <a:ext cx="29402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3"/>
              </a:rPr>
              <a:t>http://www.flex-innovations.com/counterfeit.htm</a:t>
            </a:r>
            <a:endParaRPr lang="en-US" sz="1050" dirty="0"/>
          </a:p>
        </p:txBody>
      </p:sp>
      <p:pic>
        <p:nvPicPr>
          <p:cNvPr id="6148" name="Picture 4" descr="r/mildlyinteresting - Cross section of a real and fake 18awg cable, both with the same outer diameter">
            <a:extLst>
              <a:ext uri="{FF2B5EF4-FFF2-40B4-BE49-F238E27FC236}">
                <a16:creationId xmlns:a16="http://schemas.microsoft.com/office/drawing/2014/main" xmlns="" id="{16B09FD9-90F2-4485-B96B-2950D3A9F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416" y="1686584"/>
            <a:ext cx="2074486" cy="186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3D6FF0CF-8404-40D6-B0BF-BDD9DDBA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3" y="4387711"/>
            <a:ext cx="1479405" cy="14794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FBDB617F-8ED0-4722-9429-6C5F7D84986E}"/>
              </a:ext>
            </a:extLst>
          </p:cNvPr>
          <p:cNvSpPr txBox="1">
            <a:spLocks/>
          </p:cNvSpPr>
          <p:nvPr/>
        </p:nvSpPr>
        <p:spPr>
          <a:xfrm>
            <a:off x="7095792" y="5825982"/>
            <a:ext cx="1940436" cy="394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7234D"/>
                </a:solidFill>
                <a:latin typeface="Franklin Gothic Demi" panose="020B07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Different Strand Configurations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For the same wire gauge</a:t>
            </a:r>
          </a:p>
        </p:txBody>
      </p:sp>
    </p:spTree>
    <p:extLst>
      <p:ext uri="{BB962C8B-B14F-4D97-AF65-F5344CB8AC3E}">
        <p14:creationId xmlns:p14="http://schemas.microsoft.com/office/powerpoint/2010/main" val="2226298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4646F9-15C7-46A9-9D9B-F36ED5F2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Shrink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86D4F9-3C43-406F-BE61-B162BCCFE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4389582" cy="4500563"/>
          </a:xfrm>
        </p:spPr>
        <p:txBody>
          <a:bodyPr/>
          <a:lstStyle/>
          <a:p>
            <a:r>
              <a:rPr lang="en-US" dirty="0"/>
              <a:t>Heat shrink</a:t>
            </a:r>
          </a:p>
          <a:p>
            <a:pPr lvl="1"/>
            <a:r>
              <a:rPr lang="en-US" dirty="0"/>
              <a:t>Should always be used</a:t>
            </a:r>
          </a:p>
          <a:p>
            <a:pPr lvl="1"/>
            <a:r>
              <a:rPr lang="en-US" dirty="0"/>
              <a:t>It’s worth it to spring for the 3M heat shrink</a:t>
            </a:r>
          </a:p>
          <a:p>
            <a:pPr lvl="1"/>
            <a:r>
              <a:rPr lang="en-US" dirty="0"/>
              <a:t>You will need a heat gun</a:t>
            </a:r>
          </a:p>
        </p:txBody>
      </p:sp>
      <p:pic>
        <p:nvPicPr>
          <p:cNvPr id="7170" name="Picture 2" descr="FP-301 KIT ASSORTED - 3m - Heat Shrink Tubing Kit, 133 6&amp;quot; Long Pieces in  Various Sizes, 7 Colors">
            <a:extLst>
              <a:ext uri="{FF2B5EF4-FFF2-40B4-BE49-F238E27FC236}">
                <a16:creationId xmlns:a16="http://schemas.microsoft.com/office/drawing/2014/main" xmlns="" id="{1739CDFA-AC27-4613-A081-7B2ACF49F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8164" r="5589" b="8408"/>
          <a:stretch/>
        </p:blipFill>
        <p:spPr bwMode="auto">
          <a:xfrm>
            <a:off x="7757999" y="1590424"/>
            <a:ext cx="3357951" cy="247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885E5C-243A-44D2-8B60-C37EF8B71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138" y="4359132"/>
            <a:ext cx="2091390" cy="1571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20E8B6-B5C8-41A7-AB91-6AFAEEB7E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969" y="4344473"/>
            <a:ext cx="1747068" cy="1176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567BA3-D47F-4B77-BE6F-73C750977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3" y="3802038"/>
            <a:ext cx="5793332" cy="2441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0A9476-37BD-43EA-BB2E-5573CB2E7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938" y="1882003"/>
            <a:ext cx="1466850" cy="1438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F198B4-ED16-47F8-B2D5-80F6AB862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3381" y="1893801"/>
            <a:ext cx="1343025" cy="1409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993F48-C881-4443-A21F-37F1E14DDC5E}"/>
              </a:ext>
            </a:extLst>
          </p:cNvPr>
          <p:cNvSpPr/>
          <p:nvPr/>
        </p:nvSpPr>
        <p:spPr>
          <a:xfrm>
            <a:off x="6367870" y="2116305"/>
            <a:ext cx="11470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876289-948A-4AA0-97A1-CABC4DA7C16D}"/>
              </a:ext>
            </a:extLst>
          </p:cNvPr>
          <p:cNvSpPr/>
          <p:nvPr/>
        </p:nvSpPr>
        <p:spPr>
          <a:xfrm>
            <a:off x="5008812" y="2277554"/>
            <a:ext cx="728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54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9588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F36534-96AB-4FED-8DDB-0B87FE79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03E737-D5C0-4631-BF31-0FE06B7C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Tools Needed</a:t>
            </a:r>
          </a:p>
          <a:p>
            <a:pPr lvl="1"/>
            <a:r>
              <a:rPr lang="en-US" dirty="0"/>
              <a:t>Wire strippers</a:t>
            </a:r>
          </a:p>
          <a:p>
            <a:pPr lvl="2"/>
            <a:r>
              <a:rPr lang="en-US" dirty="0"/>
              <a:t>My preference is nothing fancy</a:t>
            </a:r>
          </a:p>
          <a:p>
            <a:pPr lvl="1"/>
            <a:r>
              <a:rPr lang="en-US" dirty="0"/>
              <a:t>Solder</a:t>
            </a:r>
          </a:p>
          <a:p>
            <a:pPr lvl="2"/>
            <a:r>
              <a:rPr lang="en-US" dirty="0"/>
              <a:t>Lead free can be used but 60/40 Tin Lead Rosin Core is typical</a:t>
            </a:r>
          </a:p>
          <a:p>
            <a:pPr lvl="2"/>
            <a:r>
              <a:rPr lang="en-US" dirty="0"/>
              <a:t>There are many diameters </a:t>
            </a:r>
          </a:p>
          <a:p>
            <a:pPr lvl="3"/>
            <a:r>
              <a:rPr lang="en-US" dirty="0"/>
              <a:t>Very small diameter (0.6mm) solder is not meant for 16 ga / 18 ga wire</a:t>
            </a:r>
          </a:p>
          <a:p>
            <a:pPr lvl="3"/>
            <a:r>
              <a:rPr lang="en-US" dirty="0"/>
              <a:t>Larger diameter (1.5mm+) solder is not appropriate for fine soldering (like making connections on a printed circuit board)</a:t>
            </a:r>
          </a:p>
          <a:p>
            <a:pPr lvl="1"/>
            <a:r>
              <a:rPr lang="en-US" dirty="0"/>
              <a:t>Irons vs Guns</a:t>
            </a:r>
          </a:p>
          <a:p>
            <a:pPr lvl="2"/>
            <a:r>
              <a:rPr lang="en-US" dirty="0"/>
              <a:t>Irons</a:t>
            </a:r>
          </a:p>
          <a:p>
            <a:pPr lvl="3"/>
            <a:r>
              <a:rPr lang="en-US" dirty="0"/>
              <a:t>Slow to heat up / slow to cool</a:t>
            </a:r>
          </a:p>
          <a:p>
            <a:pPr lvl="3"/>
            <a:r>
              <a:rPr lang="en-US" dirty="0"/>
              <a:t>Precision temperature control and application with different tips </a:t>
            </a:r>
          </a:p>
          <a:p>
            <a:pPr lvl="3"/>
            <a:r>
              <a:rPr lang="en-US" dirty="0"/>
              <a:t>Recommended for fine work (PCBs, solar Cells, </a:t>
            </a:r>
            <a:r>
              <a:rPr lang="en-US" dirty="0" err="1"/>
              <a:t>ect</a:t>
            </a:r>
            <a:r>
              <a:rPr lang="en-US" dirty="0"/>
              <a:t>.)</a:t>
            </a:r>
          </a:p>
          <a:p>
            <a:pPr lvl="2"/>
            <a:r>
              <a:rPr lang="en-US" dirty="0"/>
              <a:t>Gun</a:t>
            </a:r>
          </a:p>
          <a:p>
            <a:pPr lvl="3"/>
            <a:r>
              <a:rPr lang="en-US" dirty="0"/>
              <a:t>Fast to heat up / Fast to cool down</a:t>
            </a:r>
          </a:p>
          <a:p>
            <a:pPr lvl="3"/>
            <a:r>
              <a:rPr lang="en-US" dirty="0"/>
              <a:t>One or two temperature settings</a:t>
            </a:r>
          </a:p>
          <a:p>
            <a:pPr lvl="3"/>
            <a:r>
              <a:rPr lang="en-US" dirty="0"/>
              <a:t>Good for working on general solar car wiring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Most reliable wiring</a:t>
            </a:r>
          </a:p>
          <a:p>
            <a:pPr lvl="1"/>
            <a:r>
              <a:rPr lang="en-US" dirty="0"/>
              <a:t>Crimp connectors that have been crimped and soldered with a heat shrink sleeve</a:t>
            </a:r>
          </a:p>
          <a:p>
            <a:pPr lvl="2"/>
            <a:r>
              <a:rPr lang="en-US" dirty="0"/>
              <a:t>Tin wires before putting them in the heat shrink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7ACE48-15D3-4C74-949B-FF507C98E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939" y="3580867"/>
            <a:ext cx="1870565" cy="1203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A4A094-5421-42ED-AC78-39DC44C53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503" y="3493416"/>
            <a:ext cx="2394904" cy="1374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5FDBDC-1374-4B01-9580-BC56C68EA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296" y="1729575"/>
            <a:ext cx="1280680" cy="11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40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8AD6B8-EB22-4B26-9892-6D5ED824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099732-3804-447C-A5F8-80A3275DC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Solar Cells change efficiency as their temperature changes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5F47BC83-9970-49F9-BD24-38405C47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0" y="2366107"/>
            <a:ext cx="4992166" cy="33281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95C7CC-F2C9-43B4-B98D-D5B893EF7C82}"/>
              </a:ext>
            </a:extLst>
          </p:cNvPr>
          <p:cNvSpPr txBox="1"/>
          <p:nvPr/>
        </p:nvSpPr>
        <p:spPr>
          <a:xfrm>
            <a:off x="652230" y="5689369"/>
            <a:ext cx="49327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https://www.jeroenboeye.com/blog/solar-panel-analysis-pt-2-temperature-and-efficiency/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684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48D7BC7-D5B9-4F7B-9E1E-8911A4D27A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65286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of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Flat Solar Arrays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Easier to execute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Angle to sun </a:t>
            </a:r>
            <a:r>
              <a:rPr lang="en-US" i="1" dirty="0"/>
              <a:t>less</a:t>
            </a:r>
            <a:r>
              <a:rPr lang="en-US" dirty="0"/>
              <a:t> of a concern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Wing over body vs Canopy Above Array</a:t>
            </a:r>
          </a:p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A9C7FC2E-E83D-4582-A619-1C5C26C44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9" r="3920" b="13812"/>
          <a:stretch/>
        </p:blipFill>
        <p:spPr bwMode="auto">
          <a:xfrm>
            <a:off x="229609" y="3798020"/>
            <a:ext cx="5067565" cy="236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BAA48F0F-7E96-4440-AC1F-92849E4F8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t="44794" r="16451" b="16107"/>
          <a:stretch/>
        </p:blipFill>
        <p:spPr bwMode="auto">
          <a:xfrm>
            <a:off x="5410465" y="3798020"/>
            <a:ext cx="6551926" cy="23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026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of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1800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Curved Solar Arrays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Higher the angle the greater chance for breaks without ideal support.</a:t>
            </a:r>
          </a:p>
          <a:p>
            <a:pPr marL="774700" lvl="1" indent="-323850">
              <a:buClr>
                <a:srgbClr val="FFCC99"/>
              </a:buClr>
              <a:buSzPct val="45000"/>
              <a:buFont typeface="Wingdings" pitchFamily="1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dirty="0"/>
              <a:t>Angle to sun </a:t>
            </a:r>
            <a:r>
              <a:rPr lang="en-US" i="1" dirty="0"/>
              <a:t>more</a:t>
            </a:r>
            <a:r>
              <a:rPr lang="en-US" dirty="0"/>
              <a:t> of a concern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F8A4C39-54B8-44E5-8E9F-BC620D418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3" r="7060" b="16564"/>
          <a:stretch/>
        </p:blipFill>
        <p:spPr bwMode="auto">
          <a:xfrm>
            <a:off x="606619" y="3024553"/>
            <a:ext cx="5254524" cy="232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C4948777-D185-4E66-9FFA-7F366135A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44974"/>
            <a:ext cx="5654253" cy="376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8541" y="1660171"/>
            <a:ext cx="3270115" cy="4583159"/>
          </a:xfrm>
        </p:spPr>
        <p:txBody>
          <a:bodyPr/>
          <a:lstStyle/>
          <a:p>
            <a:r>
              <a:rPr lang="en-US" dirty="0"/>
              <a:t>Pre-made Commercial panels</a:t>
            </a:r>
          </a:p>
          <a:p>
            <a:pPr lvl="2"/>
            <a:r>
              <a:rPr lang="en-US" dirty="0"/>
              <a:t>Reliable</a:t>
            </a:r>
          </a:p>
          <a:p>
            <a:pPr lvl="2"/>
            <a:r>
              <a:rPr lang="en-US" dirty="0"/>
              <a:t>More Easily purchased</a:t>
            </a:r>
          </a:p>
          <a:p>
            <a:pPr lvl="2"/>
            <a:r>
              <a:rPr lang="en-US" dirty="0"/>
              <a:t>Typically HEAVY (glass top adds weight)</a:t>
            </a:r>
          </a:p>
          <a:p>
            <a:pPr lvl="2">
              <a:buNone/>
            </a:pPr>
            <a:endParaRPr lang="en-US" dirty="0"/>
          </a:p>
        </p:txBody>
      </p:sp>
      <p:pic>
        <p:nvPicPr>
          <p:cNvPr id="4" name="Picture 3" descr="Pre made pa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77" y="1998473"/>
            <a:ext cx="6043267" cy="40036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Solar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8027" y="1877581"/>
            <a:ext cx="5138415" cy="4583159"/>
          </a:xfrm>
        </p:spPr>
        <p:txBody>
          <a:bodyPr/>
          <a:lstStyle/>
          <a:p>
            <a:r>
              <a:rPr lang="en-US" dirty="0"/>
              <a:t>Premade Lightweight Options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more on our website and online…</a:t>
            </a:r>
          </a:p>
        </p:txBody>
      </p:sp>
      <p:pic>
        <p:nvPicPr>
          <p:cNvPr id="5" name="Picture 4" descr="Lightweight Solar panels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34" y="1615792"/>
            <a:ext cx="3510258" cy="4680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585" y="2679278"/>
            <a:ext cx="2033263" cy="89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461B52-37C6-4F10-9422-02F5A1090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233" y="3607184"/>
            <a:ext cx="33813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49573"/>
      </p:ext>
    </p:extLst>
  </p:cSld>
  <p:clrMapOvr>
    <a:masterClrMapping/>
  </p:clrMapOvr>
</p:sld>
</file>

<file path=ppt/theme/theme1.xml><?xml version="1.0" encoding="utf-8"?>
<a:theme xmlns:a="http://schemas.openxmlformats.org/drawingml/2006/main" name="Solar Car Challenge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TeamsWorkshop-ElecEngr (3).pptx" id="{45D6772E-4A7F-4FCD-A918-4890460ABB1B}" vid="{37572DF2-C12C-4789-99BE-FA2344766F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Solar Car Challenge 2022</Template>
  <TotalTime>1932</TotalTime>
  <Words>1385</Words>
  <Application>Microsoft Office PowerPoint</Application>
  <PresentationFormat>Widescreen</PresentationFormat>
  <Paragraphs>275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Cambria Math</vt:lpstr>
      <vt:lpstr>Franklin Gothic Demi</vt:lpstr>
      <vt:lpstr>Wingdings</vt:lpstr>
      <vt:lpstr>Solar Car Challenge 2022</vt:lpstr>
      <vt:lpstr>Specialty Workshop</vt:lpstr>
      <vt:lpstr>Powering the solar car</vt:lpstr>
      <vt:lpstr>Arrays</vt:lpstr>
      <vt:lpstr>Substrate and Support Frame</vt:lpstr>
      <vt:lpstr>Panel Temperature</vt:lpstr>
      <vt:lpstr>Shape of Array</vt:lpstr>
      <vt:lpstr>Shape of Array</vt:lpstr>
      <vt:lpstr>The Solar Array</vt:lpstr>
      <vt:lpstr>The Solar Array</vt:lpstr>
      <vt:lpstr>The Solar Array</vt:lpstr>
      <vt:lpstr>Laminated Cells</vt:lpstr>
      <vt:lpstr>The Solar Array</vt:lpstr>
      <vt:lpstr>Do-it-yourself </vt:lpstr>
      <vt:lpstr>Do-it-yourself</vt:lpstr>
      <vt:lpstr>Power Trackers (MPPTs)</vt:lpstr>
      <vt:lpstr>MPPTs and DC-DC Converters</vt:lpstr>
      <vt:lpstr>What MPPTs Do</vt:lpstr>
      <vt:lpstr>MPPT  and DC-DC Choices</vt:lpstr>
      <vt:lpstr>AERL MPPTs</vt:lpstr>
      <vt:lpstr>Electric Motors</vt:lpstr>
      <vt:lpstr>Electric Motors</vt:lpstr>
      <vt:lpstr>Brushed Motor Examples</vt:lpstr>
      <vt:lpstr>Motor Efficiency Data (ME0909) </vt:lpstr>
      <vt:lpstr>Brushed Motor Examples</vt:lpstr>
      <vt:lpstr>Brushed Motor Examples</vt:lpstr>
      <vt:lpstr>Brushless Motor Example</vt:lpstr>
      <vt:lpstr>Hub Motor</vt:lpstr>
      <vt:lpstr>Brushed PWM Controller</vt:lpstr>
      <vt:lpstr>Sevcon controller (Brushless)</vt:lpstr>
      <vt:lpstr>A Brief Interlude on Gearing</vt:lpstr>
      <vt:lpstr>Choose the Correct Gears</vt:lpstr>
      <vt:lpstr>Gearing to match your motor</vt:lpstr>
      <vt:lpstr>Choose the Correct Gears</vt:lpstr>
      <vt:lpstr>The Electrical System</vt:lpstr>
      <vt:lpstr>Electrical System</vt:lpstr>
      <vt:lpstr>Electrical System</vt:lpstr>
      <vt:lpstr>Electrical Schematics</vt:lpstr>
      <vt:lpstr>Batteries</vt:lpstr>
      <vt:lpstr>Batteries</vt:lpstr>
      <vt:lpstr>Batteries</vt:lpstr>
      <vt:lpstr>Batteries</vt:lpstr>
      <vt:lpstr>Batteries</vt:lpstr>
      <vt:lpstr>Batteries</vt:lpstr>
      <vt:lpstr>Everything Else Electrical</vt:lpstr>
      <vt:lpstr>Switches/Fuses</vt:lpstr>
      <vt:lpstr>Low Voltage Indicator</vt:lpstr>
      <vt:lpstr>Wire</vt:lpstr>
      <vt:lpstr>Heat Shrink</vt:lpstr>
      <vt:lpstr>Soldering</vt:lpstr>
      <vt:lpstr>Any Questions?</vt:lpstr>
    </vt:vector>
  </TitlesOfParts>
  <Company>Saint Thomas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Specialty Workshop</dc:title>
  <dc:creator>Mark Westlake</dc:creator>
  <cp:lastModifiedBy>William Shih</cp:lastModifiedBy>
  <cp:revision>105</cp:revision>
  <cp:lastPrinted>2012-01-16T03:05:09Z</cp:lastPrinted>
  <dcterms:created xsi:type="dcterms:W3CDTF">2012-01-22T19:16:05Z</dcterms:created>
  <dcterms:modified xsi:type="dcterms:W3CDTF">2022-01-15T17:36:26Z</dcterms:modified>
</cp:coreProperties>
</file>