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306" r:id="rId11"/>
    <p:sldId id="290" r:id="rId12"/>
    <p:sldId id="291" r:id="rId13"/>
    <p:sldId id="292" r:id="rId14"/>
    <p:sldId id="293" r:id="rId15"/>
    <p:sldId id="294" r:id="rId16"/>
    <p:sldId id="307" r:id="rId17"/>
    <p:sldId id="295" r:id="rId18"/>
    <p:sldId id="303" r:id="rId19"/>
    <p:sldId id="304" r:id="rId20"/>
    <p:sldId id="305" r:id="rId21"/>
    <p:sldId id="297" r:id="rId22"/>
    <p:sldId id="298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7234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FE1D-3FCC-446F-A22A-A4D62388291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906E-E8E1-45E3-AE28-36B3AABC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29"/>
            <a:ext cx="12218894" cy="8145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9826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29437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75" y="4607166"/>
            <a:ext cx="3004589" cy="1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36100" cy="1001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" y="6434931"/>
            <a:ext cx="3098800" cy="365125"/>
          </a:xfrm>
        </p:spPr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425406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48611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82" y="1615133"/>
            <a:ext cx="55180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72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10700" cy="100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76400"/>
            <a:ext cx="114173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34931"/>
            <a:ext cx="309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5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© 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100" y="6425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54784F0A-9BAA-4237-BD2C-1E6190E82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85738"/>
            <a:ext cx="2031746" cy="11809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1459706"/>
            <a:ext cx="12192000" cy="0"/>
          </a:xfrm>
          <a:prstGeom prst="line">
            <a:avLst/>
          </a:prstGeom>
          <a:ln w="12700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34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for the 2022 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Updates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11684000" cy="4500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Rule </a:t>
            </a:r>
            <a:r>
              <a:rPr lang="en-US" dirty="0" smtClean="0"/>
              <a:t>5.1.2 (Stability): </a:t>
            </a:r>
            <a:r>
              <a:rPr lang="en-US" dirty="0" smtClean="0">
                <a:solidFill>
                  <a:srgbClr val="0000FF"/>
                </a:solidFill>
              </a:rPr>
              <a:t>No rear-wheel steering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5.18 (Fasteners): </a:t>
            </a:r>
            <a:r>
              <a:rPr lang="en-US" dirty="0" smtClean="0">
                <a:solidFill>
                  <a:srgbClr val="0000FF"/>
                </a:solidFill>
              </a:rPr>
              <a:t>Nylon locking nuts require two threads showing</a:t>
            </a: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 smtClean="0"/>
              <a:t>Rule 5.21 (Waivers): </a:t>
            </a:r>
            <a:r>
              <a:rPr lang="en-US" dirty="0" smtClean="0">
                <a:solidFill>
                  <a:srgbClr val="0000FF"/>
                </a:solidFill>
              </a:rPr>
              <a:t>Waivers not limited to roll cage, roll bar, crush zone; will require submission of engineering analysis for equivalency to waived rule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7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5.2.x – </a:t>
            </a:r>
            <a:br>
              <a:rPr lang="en-US" dirty="0" smtClean="0"/>
            </a:br>
            <a:r>
              <a:rPr lang="en-US" dirty="0" smtClean="0"/>
              <a:t>Roll Cage, Crush Zone, Roll Bar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800" y="1676400"/>
            <a:ext cx="7057571" cy="45005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Roll Cage – </a:t>
            </a:r>
            <a:r>
              <a:rPr lang="en-US" b="1" i="1" dirty="0" smtClean="0"/>
              <a:t>rigid protection </a:t>
            </a:r>
            <a:r>
              <a:rPr lang="en-US" dirty="0" smtClean="0"/>
              <a:t>encompassing entire driver; minimum OD of 1.9cm; minimum 5cm clearance to driver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Crush Zone – structural components </a:t>
            </a:r>
            <a:r>
              <a:rPr lang="en-US" b="1" i="1" dirty="0" smtClean="0"/>
              <a:t>designed to collapse</a:t>
            </a:r>
            <a:r>
              <a:rPr lang="en-US" dirty="0" smtClean="0"/>
              <a:t> on impact; minimum 15cm clearance to driver; minimum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Roll Bar – </a:t>
            </a:r>
            <a:r>
              <a:rPr lang="en-US" b="1" i="1" dirty="0" smtClean="0"/>
              <a:t>protects driver in event of rollover</a:t>
            </a:r>
            <a:r>
              <a:rPr lang="en-US" dirty="0" smtClean="0"/>
              <a:t>; continuous piece of metal; minimum 5cm vertical clearance; minimum OD of 5cm; minimum wall thickness based on material; welded to </a:t>
            </a:r>
            <a:r>
              <a:rPr lang="en-US" dirty="0" smtClean="0"/>
              <a:t>frame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71" y="3698648"/>
            <a:ext cx="3304419" cy="2478315"/>
          </a:xfrm>
          <a:prstGeom prst="rect">
            <a:avLst/>
          </a:prstGeom>
        </p:spPr>
      </p:pic>
      <p:pic>
        <p:nvPicPr>
          <p:cNvPr id="3076" name="Picture 4" descr="http://www.solarcarchallenge.org/challenge/photos/2019/days1/photo/s1day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302" y="1676400"/>
            <a:ext cx="3606815" cy="23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5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Cage / Crush Zone Details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84570" y="1676400"/>
            <a:ext cx="4664529" cy="4500563"/>
          </a:xfrm>
        </p:spPr>
        <p:txBody>
          <a:bodyPr/>
          <a:lstStyle/>
          <a:p>
            <a:r>
              <a:rPr lang="en-US" dirty="0" smtClean="0"/>
              <a:t>Both Roll Cage and Crush Zone must encompass the entire driver </a:t>
            </a:r>
          </a:p>
          <a:p>
            <a:r>
              <a:rPr lang="en-US" dirty="0" smtClean="0"/>
              <a:t>Crush zone are structural components </a:t>
            </a:r>
            <a:r>
              <a:rPr lang="en-US" b="1" i="1" dirty="0" smtClean="0"/>
              <a:t>designed to collapse</a:t>
            </a:r>
            <a:r>
              <a:rPr lang="en-US" dirty="0" smtClean="0"/>
              <a:t> on impact</a:t>
            </a:r>
          </a:p>
          <a:p>
            <a:r>
              <a:rPr lang="en-US" dirty="0" smtClean="0"/>
              <a:t>Roll cage structure protects driver in event of collision; should not deform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0" y="1572664"/>
            <a:ext cx="6345704" cy="46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5.4/5.7 – Electrical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11684000" cy="4500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Rule 5.4 (Battery): </a:t>
            </a:r>
            <a:r>
              <a:rPr lang="en-US" dirty="0"/>
              <a:t>5 kWh max at 20 </a:t>
            </a:r>
            <a:r>
              <a:rPr lang="en-US" dirty="0" err="1"/>
              <a:t>hr</a:t>
            </a:r>
            <a:r>
              <a:rPr lang="en-US" dirty="0"/>
              <a:t> discharge rate; </a:t>
            </a:r>
            <a:r>
              <a:rPr lang="en-US" dirty="0">
                <a:solidFill>
                  <a:schemeClr val="tx1"/>
                </a:solidFill>
              </a:rPr>
              <a:t>terminals must have locking </a:t>
            </a:r>
            <a:r>
              <a:rPr lang="en-US" dirty="0" smtClean="0">
                <a:solidFill>
                  <a:schemeClr val="tx1"/>
                </a:solidFill>
              </a:rPr>
              <a:t>washers (see 5.7.3 below).</a:t>
            </a:r>
          </a:p>
          <a:p>
            <a:pPr lvl="1">
              <a:defRPr/>
            </a:pPr>
            <a:r>
              <a:rPr lang="en-US" dirty="0" smtClean="0"/>
              <a:t>For Lithium-based chemistries, use nominal (1C) capacity</a:t>
            </a:r>
            <a:endParaRPr lang="en-US" dirty="0"/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5.4.2 (Main Fuse): </a:t>
            </a:r>
            <a:r>
              <a:rPr lang="en-US" dirty="0">
                <a:solidFill>
                  <a:srgbClr val="7030A0"/>
                </a:solidFill>
              </a:rPr>
              <a:t>125% of expected peak current, separate enclosure; </a:t>
            </a:r>
            <a:r>
              <a:rPr lang="en-US" dirty="0" smtClean="0"/>
              <a:t>rated </a:t>
            </a:r>
            <a:r>
              <a:rPr lang="en-US" dirty="0"/>
              <a:t>as appropriate for DC </a:t>
            </a:r>
            <a:r>
              <a:rPr lang="en-US" dirty="0" smtClean="0"/>
              <a:t>voltage </a:t>
            </a:r>
          </a:p>
          <a:p>
            <a:pPr>
              <a:defRPr/>
            </a:pPr>
            <a:r>
              <a:rPr lang="en-US" dirty="0" smtClean="0"/>
              <a:t>Rule </a:t>
            </a:r>
            <a:r>
              <a:rPr lang="en-US" dirty="0" smtClean="0"/>
              <a:t>5.4.3 (Enclosures): </a:t>
            </a:r>
            <a:r>
              <a:rPr lang="en-US" dirty="0"/>
              <a:t>Rigid, must have forced-air ventilation; </a:t>
            </a:r>
            <a:r>
              <a:rPr lang="en-US" dirty="0">
                <a:solidFill>
                  <a:srgbClr val="7030A0"/>
                </a:solidFill>
              </a:rPr>
              <a:t>no venting into driver’s </a:t>
            </a:r>
            <a:r>
              <a:rPr lang="en-US" dirty="0" smtClean="0">
                <a:solidFill>
                  <a:srgbClr val="7030A0"/>
                </a:solidFill>
              </a:rPr>
              <a:t>compartment; cannot be located at front of vehicle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dirty="0" smtClean="0"/>
              <a:t>Rule </a:t>
            </a:r>
            <a:r>
              <a:rPr lang="en-US" dirty="0" smtClean="0"/>
              <a:t>5.7.1 (Wire): </a:t>
            </a:r>
            <a:r>
              <a:rPr lang="en-US" dirty="0" smtClean="0">
                <a:solidFill>
                  <a:srgbClr val="0000FF"/>
                </a:solidFill>
              </a:rPr>
              <a:t>No </a:t>
            </a:r>
            <a:r>
              <a:rPr lang="en-US" dirty="0" smtClean="0">
                <a:solidFill>
                  <a:srgbClr val="0000FF"/>
                </a:solidFill>
              </a:rPr>
              <a:t>HV wiring in driver’s compartment</a:t>
            </a: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5.7.3 (Connections): </a:t>
            </a:r>
            <a:r>
              <a:rPr lang="en-US" dirty="0" smtClean="0">
                <a:solidFill>
                  <a:srgbClr val="7030A0"/>
                </a:solidFill>
              </a:rPr>
              <a:t>Connections conducting &gt; 36V must be secured by locking washer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3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5.4.5 – Disconnect Switches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6845300" cy="4500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Two sets of two switches required</a:t>
            </a:r>
          </a:p>
          <a:p>
            <a:pPr lvl="1">
              <a:defRPr/>
            </a:pPr>
            <a:r>
              <a:rPr lang="en-US" dirty="0" smtClean="0"/>
              <a:t>Motor Disconnect / Array Disconnect</a:t>
            </a:r>
          </a:p>
          <a:p>
            <a:pPr lvl="1">
              <a:defRPr/>
            </a:pPr>
            <a:r>
              <a:rPr lang="en-US" dirty="0" smtClean="0"/>
              <a:t>Internal (“Driver”), External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Relay/contactor 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dirty="0" smtClean="0"/>
              <a:t>ust </a:t>
            </a:r>
            <a:r>
              <a:rPr lang="en-US" dirty="0" smtClean="0"/>
              <a:t>interrupt full load current at system </a:t>
            </a:r>
            <a:r>
              <a:rPr lang="en-US" dirty="0" smtClean="0"/>
              <a:t>voltage</a:t>
            </a:r>
          </a:p>
          <a:p>
            <a:pPr>
              <a:defRPr/>
            </a:pPr>
            <a:r>
              <a:rPr lang="en-US" dirty="0" smtClean="0"/>
              <a:t>Switch operates control signal of relay/contactor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http://www.solarcarchallenge.org/challenge/photos/2019/days1/photo/s1day3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535" y="1676399"/>
            <a:ext cx="3182257" cy="2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426207"/>
            <a:ext cx="2447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Relay/Contactor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22537"/>
            <a:ext cx="6371561" cy="47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447" y="2113860"/>
            <a:ext cx="145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Franklin Gothic Demi" panose="020B0703020102020204" pitchFamily="34" charset="0"/>
              </a:rPr>
              <a:t>Control Switches</a:t>
            </a:r>
            <a:endParaRPr lang="en-US" sz="2400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1728132" y="2184033"/>
            <a:ext cx="1635853" cy="345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1728132" y="2529359"/>
            <a:ext cx="1635853" cy="1858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1728132" y="2529359"/>
            <a:ext cx="1635853" cy="12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>
            <a:off x="1728132" y="2529359"/>
            <a:ext cx="1635853" cy="237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3939" y="4161349"/>
            <a:ext cx="162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Franklin Gothic Demi" panose="020B0703020102020204" pitchFamily="34" charset="0"/>
              </a:rPr>
              <a:t>Relay/ contactor</a:t>
            </a:r>
            <a:endParaRPr lang="en-US" sz="2400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845578" y="3640822"/>
            <a:ext cx="2457974" cy="9360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</p:cNvCxnSpPr>
          <p:nvPr/>
        </p:nvCxnSpPr>
        <p:spPr>
          <a:xfrm flipV="1">
            <a:off x="1845578" y="3951215"/>
            <a:ext cx="2457974" cy="6256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1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5.10 – Braking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5149850" cy="4500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Rule </a:t>
            </a:r>
            <a:r>
              <a:rPr lang="en-US" dirty="0" smtClean="0"/>
              <a:t>5.10 </a:t>
            </a:r>
            <a:r>
              <a:rPr lang="en-US" dirty="0" smtClean="0"/>
              <a:t>(</a:t>
            </a:r>
            <a:r>
              <a:rPr lang="en-US" dirty="0" smtClean="0"/>
              <a:t>Braking): </a:t>
            </a:r>
            <a:r>
              <a:rPr lang="en-US" dirty="0" smtClean="0">
                <a:solidFill>
                  <a:srgbClr val="0000FF"/>
                </a:solidFill>
              </a:rPr>
              <a:t>Can no longer “link” pedals together</a:t>
            </a:r>
          </a:p>
          <a:p>
            <a:pPr lvl="1">
              <a:defRPr/>
            </a:pPr>
            <a:r>
              <a:rPr lang="en-US" dirty="0" smtClean="0"/>
              <a:t>Each part of the braking system, from actuator (pedal) to master cylinder to brake calipers </a:t>
            </a:r>
            <a:r>
              <a:rPr lang="en-US" dirty="0" smtClean="0">
                <a:solidFill>
                  <a:srgbClr val="7030A0"/>
                </a:solidFill>
              </a:rPr>
              <a:t>must be independent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Mechanical - 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1" y="1744581"/>
            <a:ext cx="5785608" cy="43392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22300" y="1615133"/>
            <a:ext cx="9509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15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83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5.12 – Lights/Horn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6845300" cy="450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Rule 5.12.1 - Lighting</a:t>
            </a:r>
          </a:p>
          <a:p>
            <a:pPr lvl="1">
              <a:defRPr/>
            </a:pPr>
            <a:r>
              <a:rPr lang="en-US" dirty="0" smtClean="0"/>
              <a:t>Stop (“Brake”) Lights must be red; visible at 100 meters</a:t>
            </a:r>
          </a:p>
          <a:p>
            <a:pPr lvl="1">
              <a:defRPr/>
            </a:pPr>
            <a:r>
              <a:rPr lang="en-US" dirty="0" smtClean="0"/>
              <a:t>Front/Rear Turn indicators must be amber; visible at 30 meters</a:t>
            </a:r>
          </a:p>
          <a:p>
            <a:pPr lvl="1">
              <a:defRPr/>
            </a:pPr>
            <a:r>
              <a:rPr lang="en-US" dirty="0" smtClean="0"/>
              <a:t>Therefore, car must have 6 total lights – two red stop lights and four amber turn indicators</a:t>
            </a:r>
          </a:p>
          <a:p>
            <a:pPr>
              <a:defRPr/>
            </a:pPr>
            <a:r>
              <a:rPr lang="en-US" dirty="0" smtClean="0"/>
              <a:t>Rule 5.12.2 – Audible Warning</a:t>
            </a:r>
          </a:p>
          <a:p>
            <a:pPr lvl="1">
              <a:defRPr/>
            </a:pPr>
            <a:r>
              <a:rPr lang="en-US" dirty="0" smtClean="0"/>
              <a:t>Mount as far to the front as possible; face forwards</a:t>
            </a:r>
          </a:p>
          <a:p>
            <a:pPr lvl="1">
              <a:defRPr/>
            </a:pPr>
            <a:r>
              <a:rPr lang="en-US" dirty="0" smtClean="0"/>
              <a:t>Required to be used when overtaking another solar car; make sure it’s loud enough and there’s enough batteries!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836" y="1638708"/>
            <a:ext cx="4285212" cy="2489016"/>
          </a:xfrm>
          <a:prstGeom prst="rect">
            <a:avLst/>
          </a:prstGeom>
        </p:spPr>
      </p:pic>
      <p:pic>
        <p:nvPicPr>
          <p:cNvPr id="5122" name="Picture 2" descr="http://www.solarcarchallenge.org/challenge/photos/2006/day3/photo/day3_7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8204" y="4376168"/>
            <a:ext cx="4567844" cy="13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49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5.13 – Driver Safety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6845300" cy="45005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(a) Safety Belt must be 5 point lap/shoulder harness; </a:t>
            </a:r>
            <a:r>
              <a:rPr lang="en-US" i="1" dirty="0" smtClean="0">
                <a:solidFill>
                  <a:srgbClr val="7030A0"/>
                </a:solidFill>
              </a:rPr>
              <a:t>attached to structural member per manufacturer’s instructions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Requires </a:t>
            </a:r>
            <a:r>
              <a:rPr lang="en-US" dirty="0" smtClean="0"/>
              <a:t>mounting </a:t>
            </a:r>
            <a:r>
              <a:rPr lang="en-US" dirty="0" smtClean="0"/>
              <a:t>shoulder belts vertically lower than driver’s shoulder</a:t>
            </a:r>
          </a:p>
          <a:p>
            <a:pPr>
              <a:defRPr/>
            </a:pPr>
            <a:r>
              <a:rPr lang="en-US" dirty="0" smtClean="0"/>
              <a:t>(b) Cars with body shells must have shells attached to each other</a:t>
            </a:r>
          </a:p>
          <a:p>
            <a:pPr>
              <a:defRPr/>
            </a:pPr>
            <a:r>
              <a:rPr lang="en-US" dirty="0" smtClean="0"/>
              <a:t>(d) Windshield must protect entire head</a:t>
            </a:r>
          </a:p>
          <a:p>
            <a:pPr>
              <a:defRPr/>
            </a:pPr>
            <a:r>
              <a:rPr lang="en-US" dirty="0" smtClean="0"/>
              <a:t>(e) Cars equipped with appropriate fire extinguisher for battery chemistry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 descr="http://www.solarcarchallenge.org/challenge/photos/2019/day2/photo/2day2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9564" y="1676400"/>
            <a:ext cx="4413241" cy="24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olarcarchallenge.org/challenge/photos/2019/day2/photo/2day2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7099" y="3793935"/>
            <a:ext cx="4410595" cy="23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9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32 – Electric-Solar Powered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7060045" cy="4500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Simulates a “real world” solar application</a:t>
            </a:r>
          </a:p>
          <a:p>
            <a:pPr lvl="1"/>
            <a:r>
              <a:rPr lang="en-US" dirty="0" smtClean="0"/>
              <a:t>Two passenger vehicle</a:t>
            </a:r>
          </a:p>
          <a:p>
            <a:pPr lvl="1"/>
            <a:r>
              <a:rPr lang="en-US" dirty="0" smtClean="0"/>
              <a:t>Charging Station simulates permanent facility used to charge vehicle</a:t>
            </a:r>
          </a:p>
          <a:p>
            <a:r>
              <a:rPr lang="en-US" dirty="0" smtClean="0"/>
              <a:t>Same rules as Classic Division, with exceptions</a:t>
            </a:r>
          </a:p>
          <a:p>
            <a:r>
              <a:rPr lang="en-US" dirty="0" smtClean="0"/>
              <a:t>Rule 32.2.3a (Configuration): Passengers must be seated side-by-side</a:t>
            </a:r>
          </a:p>
          <a:p>
            <a:r>
              <a:rPr lang="en-US" dirty="0" smtClean="0"/>
              <a:t>Rule 32.2.6 (Battery): Two battery boxes, each with maximum 2kWh capacity; safe battery exchange procedure</a:t>
            </a:r>
          </a:p>
          <a:p>
            <a:r>
              <a:rPr lang="en-US" dirty="0" smtClean="0"/>
              <a:t>Rule 32.2.7 (Disconnects): Solar Car must have two Motor Disconnects; Charging Station must have single Array Disconnect</a:t>
            </a:r>
          </a:p>
          <a:p>
            <a:r>
              <a:rPr lang="en-US" dirty="0" smtClean="0"/>
              <a:t>Must provide team member to monitor Charging Station during race </a:t>
            </a:r>
            <a:r>
              <a:rPr lang="en-US" dirty="0" smtClean="0"/>
              <a:t>hours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For road race, charging station is mounted on support trailer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Rule 32.7 (Team Assignments): Accomplish one special task each day to demonstrate real-world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19</a:t>
            </a:fld>
            <a:endParaRPr lang="en-US"/>
          </a:p>
        </p:txBody>
      </p:sp>
      <p:pic>
        <p:nvPicPr>
          <p:cNvPr id="8194" name="Picture 2" descr="http://www.solarcarchallenge.org/challenge/photos/2019/day1/photo/1day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093" y="1676399"/>
            <a:ext cx="3733708" cy="2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olarcarchallenge.org/challenge/photos/2019/day2/photo/2day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089" y="3926681"/>
            <a:ext cx="3383660" cy="2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EVENT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Rules are periodically clarified or amended to meet the needs of the specific race.</a:t>
            </a:r>
          </a:p>
          <a:p>
            <a:r>
              <a:rPr lang="en-US" b="1" dirty="0" smtClean="0"/>
              <a:t>Rule 29 </a:t>
            </a:r>
            <a:r>
              <a:rPr lang="en-US" dirty="0" smtClean="0"/>
              <a:t>requires solar car teams to make periodic reviews of these updates to stay up-to-date.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1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33 – Cruiser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7299036" cy="4500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Resemble regular passenger vehicle; provides opportunity to strategize based on number of passengers</a:t>
            </a:r>
          </a:p>
          <a:p>
            <a:pPr lvl="1"/>
            <a:r>
              <a:rPr lang="en-US" dirty="0" smtClean="0"/>
              <a:t>Points = # of passengers x distance traveled</a:t>
            </a:r>
          </a:p>
          <a:p>
            <a:r>
              <a:rPr lang="en-US" dirty="0" smtClean="0"/>
              <a:t>Same rules as Advanced Division, with exceptions</a:t>
            </a:r>
          </a:p>
          <a:p>
            <a:r>
              <a:rPr lang="en-US" dirty="0" smtClean="0"/>
              <a:t>Must have four wheels</a:t>
            </a:r>
          </a:p>
          <a:p>
            <a:r>
              <a:rPr lang="en-US" dirty="0" smtClean="0"/>
              <a:t>Must accommodate four passengers; each with immediate access to door for entry/exit (implies 2x2 configuration)</a:t>
            </a:r>
          </a:p>
          <a:p>
            <a:r>
              <a:rPr lang="en-US" dirty="0" smtClean="0"/>
              <a:t>Rule 33.3.5 – Body must be completely enclosed</a:t>
            </a:r>
          </a:p>
          <a:p>
            <a:r>
              <a:rPr lang="en-US" dirty="0" smtClean="0"/>
              <a:t>Rule 33.3.6 – Solar array must be integrated into car body</a:t>
            </a:r>
          </a:p>
          <a:p>
            <a:r>
              <a:rPr lang="en-US" dirty="0" smtClean="0"/>
              <a:t>Rule 33.3.7 – Must have externally accessible storage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20</a:t>
            </a:fld>
            <a:endParaRPr lang="en-US"/>
          </a:p>
        </p:txBody>
      </p:sp>
      <p:pic>
        <p:nvPicPr>
          <p:cNvPr id="10242" name="Picture 2" descr="1115-aff59eb321d5f75e2b8869e11db04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468" y="2180399"/>
            <a:ext cx="4089169" cy="29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34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Attire for all participants (</a:t>
            </a:r>
            <a:r>
              <a:rPr lang="x-none" dirty="0" smtClean="0">
                <a:solidFill>
                  <a:srgbClr val="7030A0"/>
                </a:solidFill>
              </a:rPr>
              <a:t>including students, sponsors, chaperones, advisors, and others participating or traveling with team</a:t>
            </a:r>
            <a:r>
              <a:rPr lang="x-none" dirty="0" smtClean="0"/>
              <a:t>) in the Solar Car Challenge must be appropriate.  </a:t>
            </a:r>
            <a:endParaRPr lang="en-US" dirty="0"/>
          </a:p>
          <a:p>
            <a:r>
              <a:rPr lang="x-none" dirty="0" smtClean="0"/>
              <a:t>All participants must wear </a:t>
            </a:r>
            <a:r>
              <a:rPr lang="x-none" dirty="0" smtClean="0">
                <a:solidFill>
                  <a:srgbClr val="7030A0"/>
                </a:solidFill>
              </a:rPr>
              <a:t>full-brimmed hats when in direct sunlight </a:t>
            </a:r>
            <a:r>
              <a:rPr lang="x-none" dirty="0" smtClean="0"/>
              <a:t>and </a:t>
            </a:r>
            <a:r>
              <a:rPr lang="x-none" dirty="0" smtClean="0">
                <a:solidFill>
                  <a:srgbClr val="7030A0"/>
                </a:solidFill>
              </a:rPr>
              <a:t>closed-toe shoes </a:t>
            </a:r>
            <a:r>
              <a:rPr lang="x-none" dirty="0" smtClean="0"/>
              <a:t>throughout the event. Jeans are recommended for protection when working on the car and when kneeling on the ground. </a:t>
            </a:r>
            <a:r>
              <a:rPr lang="en-US" i="1" dirty="0" smtClean="0">
                <a:solidFill>
                  <a:srgbClr val="0070C0"/>
                </a:solidFill>
              </a:rPr>
              <a:t>Shorts must be longer than the longest fingertip</a:t>
            </a:r>
            <a:r>
              <a:rPr lang="x-none" i="1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Attire During the Solar Car Challenge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Solar Car Challenge is based on the philosophy of “cooperation rather than competition.”  Our event focuses on bringing teams together through the camaraderie of the </a:t>
            </a:r>
            <a:r>
              <a:rPr lang="en-US" i="1" dirty="0" smtClean="0"/>
              <a:t>solar car experience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keeping with this philosophy, we ask that team attire, banners, and printed materials focus on their solar car team logo, “school pride,” or community.</a:t>
            </a:r>
            <a:endParaRPr lang="en-US" dirty="0"/>
          </a:p>
          <a:p>
            <a:r>
              <a:rPr lang="en-US" dirty="0" smtClean="0"/>
              <a:t>No attire, banners, or printed materials will be allowed that seek to promote any political candidate or philosophy.  Failure to follow this guideline will result in the removal of the offending items and/or disqualification from the event.  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for the 2022 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676400"/>
            <a:ext cx="7261087" cy="4500563"/>
          </a:xfrm>
        </p:spPr>
        <p:txBody>
          <a:bodyPr/>
          <a:lstStyle/>
          <a:p>
            <a:r>
              <a:rPr lang="en-US" dirty="0" smtClean="0"/>
              <a:t>Do:</a:t>
            </a:r>
          </a:p>
          <a:p>
            <a:pPr lvl="1"/>
            <a:r>
              <a:rPr lang="en-US" dirty="0" smtClean="0"/>
              <a:t>Keep copies of rules throughout workshop</a:t>
            </a:r>
          </a:p>
          <a:p>
            <a:pPr lvl="1"/>
            <a:r>
              <a:rPr lang="en-US" dirty="0" smtClean="0"/>
              <a:t>Following engineering lifecycle: requirements, design, implementation, verification</a:t>
            </a:r>
          </a:p>
          <a:p>
            <a:r>
              <a:rPr lang="en-US" dirty="0" smtClean="0"/>
              <a:t>Don’t: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read once</a:t>
            </a:r>
            <a:r>
              <a:rPr lang="en-US" dirty="0" smtClean="0"/>
              <a:t> or all in one sitting</a:t>
            </a:r>
          </a:p>
          <a:p>
            <a:pPr lvl="1"/>
            <a:r>
              <a:rPr lang="en-US" dirty="0" smtClean="0"/>
              <a:t>Look at another car’s design and assume it complies with rules (grandfather; waivers)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Changes from </a:t>
            </a:r>
            <a:r>
              <a:rPr lang="en-US" dirty="0" smtClean="0">
                <a:solidFill>
                  <a:srgbClr val="0000FF"/>
                </a:solidFill>
              </a:rPr>
              <a:t>2021 </a:t>
            </a:r>
            <a:r>
              <a:rPr lang="en-US" dirty="0" smtClean="0">
                <a:solidFill>
                  <a:srgbClr val="0000FF"/>
                </a:solidFill>
              </a:rPr>
              <a:t>rules noted in Blue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9282" y="1676400"/>
            <a:ext cx="2838591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Registration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21" y="1626705"/>
            <a:ext cx="8382000" cy="4495799"/>
          </a:xfrm>
          <a:solidFill>
            <a:schemeClr val="bg1"/>
          </a:solidFill>
        </p:spPr>
        <p:txBody>
          <a:bodyPr rtlCol="0">
            <a:normAutofit fontScale="32500" lnSpcReduction="20000"/>
          </a:bodyPr>
          <a:lstStyle/>
          <a:p>
            <a:pPr>
              <a:buNone/>
              <a:defRPr/>
            </a:pPr>
            <a:r>
              <a:rPr lang="en-US" sz="5800" b="1" dirty="0" smtClean="0"/>
              <a:t>Sections 1 – 3</a:t>
            </a:r>
            <a:r>
              <a:rPr lang="en-US" sz="5800" dirty="0" smtClean="0"/>
              <a:t>:  </a:t>
            </a:r>
            <a:r>
              <a:rPr lang="en-US" sz="5800" b="1" dirty="0" smtClean="0"/>
              <a:t>Purpose, Administration, Entries and Registrations</a:t>
            </a:r>
          </a:p>
          <a:p>
            <a:pPr>
              <a:buNone/>
              <a:defRPr/>
            </a:pPr>
            <a:r>
              <a:rPr lang="en-US" dirty="0" smtClean="0"/>
              <a:t>		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4500" b="1" dirty="0" smtClean="0">
                <a:solidFill>
                  <a:srgbClr val="FF0000"/>
                </a:solidFill>
              </a:rPr>
              <a:t>Registration Documents and Registration Fee requirement March 1</a:t>
            </a:r>
            <a:r>
              <a:rPr lang="en-US" sz="45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sz="3600" dirty="0" smtClean="0"/>
              <a:t>	</a:t>
            </a:r>
            <a:r>
              <a:rPr lang="en-US" sz="5000" dirty="0" smtClean="0"/>
              <a:t>(1) Detailed CAD drawings showing mechanical structure, including “</a:t>
            </a:r>
            <a:r>
              <a:rPr lang="en-US" sz="5000" b="1" dirty="0" smtClean="0">
                <a:solidFill>
                  <a:srgbClr val="0070C0"/>
                </a:solidFill>
              </a:rPr>
              <a:t>crush zones</a:t>
            </a:r>
            <a:r>
              <a:rPr lang="en-US" sz="5000" dirty="0" smtClean="0"/>
              <a:t>.” Crush zones must be clearly labeled.</a:t>
            </a:r>
          </a:p>
          <a:p>
            <a:pPr>
              <a:buNone/>
              <a:defRPr/>
            </a:pPr>
            <a:r>
              <a:rPr lang="en-US" sz="5000" dirty="0" smtClean="0"/>
              <a:t>	(2) Detailed schematic / wiring diagram showing electrical system.</a:t>
            </a:r>
          </a:p>
          <a:p>
            <a:pPr>
              <a:buNone/>
              <a:defRPr/>
            </a:pPr>
            <a:r>
              <a:rPr lang="en-US" sz="5000" dirty="0" smtClean="0"/>
              <a:t>	(3) Digital team photo   [emailed]</a:t>
            </a:r>
          </a:p>
          <a:p>
            <a:pPr>
              <a:buNone/>
              <a:defRPr/>
            </a:pPr>
            <a:r>
              <a:rPr lang="en-US" sz="5000" dirty="0" smtClean="0"/>
              <a:t>	(4) Manufacturer’s data sheets for </a:t>
            </a:r>
            <a:r>
              <a:rPr lang="en-US" sz="5000" u="sng" dirty="0" smtClean="0"/>
              <a:t>batteries showing type &amp; capacity</a:t>
            </a:r>
          </a:p>
          <a:p>
            <a:pPr>
              <a:buNone/>
              <a:defRPr/>
            </a:pPr>
            <a:r>
              <a:rPr lang="en-US" sz="5000" dirty="0" smtClean="0"/>
              <a:t>	(5) Manufacturer’s data sheets for solar array, including list price</a:t>
            </a:r>
          </a:p>
          <a:p>
            <a:pPr>
              <a:buNone/>
              <a:defRPr/>
            </a:pPr>
            <a:r>
              <a:rPr lang="en-US" sz="5000" dirty="0" smtClean="0"/>
              <a:t>	(6)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motor and motor controller</a:t>
            </a:r>
          </a:p>
          <a:p>
            <a:pPr>
              <a:buNone/>
              <a:defRPr/>
            </a:pPr>
            <a:r>
              <a:rPr lang="en-US" sz="5000" dirty="0" smtClean="0"/>
              <a:t>	(7)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array and battery cutoff switches</a:t>
            </a:r>
          </a:p>
          <a:p>
            <a:pPr>
              <a:buNone/>
              <a:defRPr/>
            </a:pPr>
            <a:r>
              <a:rPr lang="en-US" sz="5000" dirty="0" smtClean="0"/>
              <a:t>	(8)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main</a:t>
            </a:r>
            <a:r>
              <a:rPr lang="en-US" sz="5000" dirty="0" smtClean="0"/>
              <a:t> </a:t>
            </a:r>
            <a:r>
              <a:rPr lang="en-US" sz="5000" dirty="0" smtClean="0">
                <a:solidFill>
                  <a:srgbClr val="0070C0"/>
                </a:solidFill>
              </a:rPr>
              <a:t>fuses</a:t>
            </a:r>
          </a:p>
          <a:p>
            <a:pPr>
              <a:buNone/>
              <a:defRPr/>
            </a:pPr>
            <a:r>
              <a:rPr lang="en-US" sz="5000" dirty="0" smtClean="0">
                <a:solidFill>
                  <a:srgbClr val="0070C0"/>
                </a:solidFill>
              </a:rPr>
              <a:t>	</a:t>
            </a:r>
            <a:r>
              <a:rPr lang="en-US" sz="5000" dirty="0" smtClean="0"/>
              <a:t>(9)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wheels and brakes</a:t>
            </a:r>
          </a:p>
          <a:p>
            <a:pPr>
              <a:buNone/>
              <a:defRPr/>
            </a:pPr>
            <a:endParaRPr lang="en-US" sz="5000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n-US" sz="3100" dirty="0" smtClean="0">
                <a:solidFill>
                  <a:srgbClr val="0070C0"/>
                </a:solidFill>
              </a:rPr>
              <a:t>	</a:t>
            </a:r>
            <a:r>
              <a:rPr lang="en-US" sz="4500" b="1" dirty="0" smtClean="0"/>
              <a:t>Digital and hard copies required by March 1</a:t>
            </a:r>
            <a:r>
              <a:rPr lang="en-US" sz="4500" b="1" baseline="30000" dirty="0" smtClean="0"/>
              <a:t>st</a:t>
            </a:r>
            <a:r>
              <a:rPr lang="en-US" sz="4500" b="1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851" y="1626705"/>
            <a:ext cx="2456698" cy="3457575"/>
          </a:xfrm>
          <a:prstGeom prst="rect">
            <a:avLst/>
          </a:prstGeom>
          <a:ln>
            <a:solidFill>
              <a:srgbClr val="17234D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78904" y="2852409"/>
            <a:ext cx="2705102" cy="3711268"/>
          </a:xfrm>
          <a:prstGeom prst="rect">
            <a:avLst/>
          </a:prstGeom>
          <a:ln>
            <a:solidFill>
              <a:srgbClr val="17234D"/>
            </a:solidFill>
          </a:ln>
        </p:spPr>
      </p:pic>
    </p:spTree>
    <p:extLst>
      <p:ext uri="{BB962C8B-B14F-4D97-AF65-F5344CB8AC3E}">
        <p14:creationId xmlns:p14="http://schemas.microsoft.com/office/powerpoint/2010/main" val="39886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3.8 – Design of Solar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5740400" cy="4500563"/>
          </a:xfrm>
        </p:spPr>
        <p:txBody>
          <a:bodyPr/>
          <a:lstStyle/>
          <a:p>
            <a:r>
              <a:rPr lang="en-US" dirty="0" smtClean="0"/>
              <a:t>It is the intent of the event that the solar cars </a:t>
            </a:r>
            <a:r>
              <a:rPr lang="en-US" i="1" dirty="0" smtClean="0">
                <a:solidFill>
                  <a:srgbClr val="7030A0"/>
                </a:solidFill>
              </a:rPr>
              <a:t>be designed and constructed by high school students</a:t>
            </a:r>
            <a:r>
              <a:rPr lang="en-US" dirty="0" smtClean="0"/>
              <a:t> on the solar car team. </a:t>
            </a:r>
          </a:p>
          <a:p>
            <a:r>
              <a:rPr lang="en-US" dirty="0" smtClean="0"/>
              <a:t>No portion of another vehicle’s frame may be reused in a solar car unless the team re-engineers/ modifies the frame to fit the team’s solar car design or to install separate off-the-shelf components.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://www.solarcarchallenge.org/challenge/media/pics/gilmer_hig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522" y="2039826"/>
            <a:ext cx="5327234" cy="35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6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3.9 - Scrapbook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6952974" cy="4500563"/>
          </a:xfrm>
        </p:spPr>
        <p:txBody>
          <a:bodyPr/>
          <a:lstStyle/>
          <a:p>
            <a:r>
              <a:rPr lang="en-US" dirty="0" smtClean="0"/>
              <a:t>Scrapbook must be shown to Check-In to Race.</a:t>
            </a:r>
          </a:p>
          <a:p>
            <a:r>
              <a:rPr lang="en-US" dirty="0" smtClean="0"/>
              <a:t>Scrapbook must show history of the team building the solar car, including team engineering decision-making.</a:t>
            </a:r>
          </a:p>
          <a:p>
            <a:r>
              <a:rPr lang="en-US" dirty="0" smtClean="0"/>
              <a:t>Scrapbook will show team photos, design &amp; planning, CAD drawings, fundraising, testing.</a:t>
            </a:r>
          </a:p>
          <a:p>
            <a:r>
              <a:rPr lang="en-US" dirty="0" smtClean="0"/>
              <a:t>Digital copy of scrapbook due June 1st.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012583"/>
            <a:ext cx="3782072" cy="3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3.10 – Oral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6803887" cy="4500563"/>
          </a:xfrm>
        </p:spPr>
        <p:txBody>
          <a:bodyPr/>
          <a:lstStyle/>
          <a:p>
            <a:r>
              <a:rPr lang="en-US" dirty="0" smtClean="0"/>
              <a:t>Up to 20 laps not available for oral presentations.</a:t>
            </a:r>
          </a:p>
          <a:p>
            <a:r>
              <a:rPr lang="en-US" dirty="0" smtClean="0"/>
              <a:t>Presentation show discuss the teams overall planning, including engineering decisions.</a:t>
            </a:r>
          </a:p>
          <a:p>
            <a:r>
              <a:rPr lang="en-US" dirty="0" smtClean="0"/>
              <a:t>Teams have a strict 8 minutes to give their presentation.</a:t>
            </a:r>
          </a:p>
          <a:p>
            <a:r>
              <a:rPr lang="en-US" dirty="0" smtClean="0"/>
              <a:t>Judges will now give feedback per Oral Presentation Guidelines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://www.solarcarchallenge.org/challenge/photos/2018/days2/photo/s2day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052" y="2176669"/>
            <a:ext cx="4659694" cy="31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3.5 – Qualifier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Qualifier for the </a:t>
            </a:r>
            <a:r>
              <a:rPr lang="en-US" dirty="0" smtClean="0"/>
              <a:t>2021 </a:t>
            </a:r>
            <a:r>
              <a:rPr lang="en-US" dirty="0"/>
              <a:t>Race will include: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US" b="1" dirty="0">
                <a:solidFill>
                  <a:srgbClr val="0070C0"/>
                </a:solidFill>
              </a:rPr>
              <a:t>3-Day Scrutineering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US" b="1" dirty="0">
                <a:solidFill>
                  <a:srgbClr val="0070C0"/>
                </a:solidFill>
              </a:rPr>
              <a:t>Stage One – First Day of </a:t>
            </a:r>
            <a:r>
              <a:rPr lang="en-US" b="1" dirty="0" smtClean="0">
                <a:solidFill>
                  <a:srgbClr val="0070C0"/>
                </a:solidFill>
              </a:rPr>
              <a:t>Racing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top teams in each Solar Car Challenge Racing Division will move on to the three-day </a:t>
            </a:r>
            <a:r>
              <a:rPr lang="en-US" dirty="0">
                <a:solidFill>
                  <a:srgbClr val="0070C0"/>
                </a:solidFill>
              </a:rPr>
              <a:t>Stage Two </a:t>
            </a:r>
            <a:r>
              <a:rPr lang="en-US" dirty="0"/>
              <a:t>of racing.  [Approximately 25 teams]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winner in each division will be the team </a:t>
            </a:r>
            <a:r>
              <a:rPr lang="en-US" dirty="0" smtClean="0"/>
              <a:t>that accumulates </a:t>
            </a:r>
            <a:r>
              <a:rPr lang="en-US" dirty="0"/>
              <a:t>the most laps in </a:t>
            </a:r>
            <a:r>
              <a:rPr lang="en-US" dirty="0" smtClean="0"/>
              <a:t>Stage </a:t>
            </a:r>
            <a:r>
              <a:rPr lang="en-US" dirty="0"/>
              <a:t>1 and 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 teams will receive an Official Race Ranking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1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10: DIVISIONS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Classic Division: </a:t>
            </a:r>
            <a:r>
              <a:rPr lang="en-US" dirty="0" smtClean="0"/>
              <a:t>No hub motors; lead-acid batteries; solar </a:t>
            </a:r>
            <a:r>
              <a:rPr lang="en-US" dirty="0" smtClean="0"/>
              <a:t>modules or cells </a:t>
            </a:r>
            <a:r>
              <a:rPr lang="en-US" dirty="0" smtClean="0"/>
              <a:t>at ≤ 20% efficient</a:t>
            </a:r>
          </a:p>
          <a:p>
            <a:r>
              <a:rPr lang="en-US" b="1" dirty="0" smtClean="0"/>
              <a:t>Advanced Classic Division: </a:t>
            </a:r>
            <a:r>
              <a:rPr lang="en-US" dirty="0" smtClean="0"/>
              <a:t>3 or more years in classic with same basic vehicle structure and major components</a:t>
            </a:r>
          </a:p>
          <a:p>
            <a:r>
              <a:rPr lang="en-US" b="1" dirty="0" smtClean="0"/>
              <a:t>Advanced Division: </a:t>
            </a:r>
            <a:r>
              <a:rPr lang="en-US" dirty="0" smtClean="0"/>
              <a:t>Hub motors; prefabricated solar car molds; advanced battery chemistries</a:t>
            </a:r>
          </a:p>
          <a:p>
            <a:r>
              <a:rPr lang="en-US" b="1" dirty="0" smtClean="0"/>
              <a:t>Electric-Solar Powered Car Division: </a:t>
            </a:r>
            <a:r>
              <a:rPr lang="en-US" dirty="0" smtClean="0"/>
              <a:t>Solar cells on charging station; Classic Division technology; 2 x 2kWh battery packs</a:t>
            </a:r>
          </a:p>
          <a:p>
            <a:r>
              <a:rPr lang="en-US" b="1" dirty="0" smtClean="0"/>
              <a:t>Cruiser Division: </a:t>
            </a:r>
            <a:r>
              <a:rPr lang="en-US" dirty="0" smtClean="0"/>
              <a:t>Seating for four; totally enclosed; solar array integrated into the skin of the vehicle; workable trunk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New Teams Workshop - 2021       Rules for the 2022 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1710</Words>
  <Application>Microsoft Office PowerPoint</Application>
  <PresentationFormat>Widescreen</PresentationFormat>
  <Paragraphs>196</Paragraphs>
  <Slides>23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Demi</vt:lpstr>
      <vt:lpstr>Wingdings</vt:lpstr>
      <vt:lpstr>Office Theme</vt:lpstr>
      <vt:lpstr>Rules for the 2022 Race</vt:lpstr>
      <vt:lpstr>EVENT UPDATES</vt:lpstr>
      <vt:lpstr>Rules Overview</vt:lpstr>
      <vt:lpstr>Registration</vt:lpstr>
      <vt:lpstr>Rule 3.8 – Design of Solar Car</vt:lpstr>
      <vt:lpstr>Rule 3.9 - Scrapbook</vt:lpstr>
      <vt:lpstr>Rule 3.10 – Oral Presentations</vt:lpstr>
      <vt:lpstr>Rule 3.5 – Qualifier</vt:lpstr>
      <vt:lpstr>Section 10: DIVISIONS</vt:lpstr>
      <vt:lpstr>Minor Updates</vt:lpstr>
      <vt:lpstr>Rule 5.2.x –  Roll Cage, Crush Zone, Roll Bar</vt:lpstr>
      <vt:lpstr>Roll Cage / Crush Zone Details</vt:lpstr>
      <vt:lpstr>Section 5.4/5.7 – Electrical</vt:lpstr>
      <vt:lpstr>Rule 5.4.5 – Disconnect Switches</vt:lpstr>
      <vt:lpstr>Relay/Contactor Circuit</vt:lpstr>
      <vt:lpstr>Section 5.10 – Braking </vt:lpstr>
      <vt:lpstr>Section 5.12 – Lights/Horn</vt:lpstr>
      <vt:lpstr>Rule 5.13 – Driver Safety</vt:lpstr>
      <vt:lpstr>Section 32 – Electric-Solar Powered Car</vt:lpstr>
      <vt:lpstr>Section 33 – Cruiser Division</vt:lpstr>
      <vt:lpstr>Attire</vt:lpstr>
      <vt:lpstr>Attire During the Solar Car Challenge</vt:lpstr>
      <vt:lpstr>Rules for the 2022 Race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Shih</dc:creator>
  <cp:lastModifiedBy>William Shih</cp:lastModifiedBy>
  <cp:revision>20</cp:revision>
  <dcterms:created xsi:type="dcterms:W3CDTF">2020-10-24T04:29:47Z</dcterms:created>
  <dcterms:modified xsi:type="dcterms:W3CDTF">2021-09-11T04:57:03Z</dcterms:modified>
</cp:coreProperties>
</file>